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2" r:id="rId3"/>
    <p:sldId id="305" r:id="rId4"/>
    <p:sldId id="259" r:id="rId5"/>
    <p:sldId id="260" r:id="rId6"/>
    <p:sldId id="265" r:id="rId7"/>
    <p:sldId id="264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312" r:id="rId23"/>
    <p:sldId id="280" r:id="rId24"/>
    <p:sldId id="306" r:id="rId25"/>
    <p:sldId id="281" r:id="rId26"/>
    <p:sldId id="282" r:id="rId27"/>
    <p:sldId id="283" r:id="rId28"/>
    <p:sldId id="284" r:id="rId29"/>
    <p:sldId id="287" r:id="rId30"/>
    <p:sldId id="288" r:id="rId31"/>
    <p:sldId id="290" r:id="rId32"/>
    <p:sldId id="314" r:id="rId33"/>
    <p:sldId id="291" r:id="rId34"/>
    <p:sldId id="296" r:id="rId35"/>
    <p:sldId id="295" r:id="rId36"/>
    <p:sldId id="292" r:id="rId37"/>
    <p:sldId id="293" r:id="rId38"/>
    <p:sldId id="297" r:id="rId39"/>
    <p:sldId id="298" r:id="rId40"/>
    <p:sldId id="311" r:id="rId41"/>
    <p:sldId id="299" r:id="rId42"/>
    <p:sldId id="300" r:id="rId43"/>
    <p:sldId id="301" r:id="rId44"/>
    <p:sldId id="30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-63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0DE45-7C96-8B4D-901E-53068130A9A2}" type="datetimeFigureOut">
              <a:rPr lang="en-US" smtClean="0"/>
              <a:t>8/24/2013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5F569-0E34-A547-8E5E-CE7BB826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73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9D8F5-A863-CE4B-BEDC-F9784F5D3EF9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BB992-4C1E-3441-9049-906958CCE3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4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E7285-40B2-674B-A21A-7BC4847A44E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9785F-6B3A-724E-B669-A0FA617A631B}" type="datetimeFigureOut">
              <a:rPr lang="en-US" smtClean="0"/>
              <a:pPr/>
              <a:t>8/24/2013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50434-241E-2E4A-8A4D-8585B5AE2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Macintosh%20HD:Users:jakesiegel:Desktop:Waveform_Inversion:JGR_Submit:Siegel_et_al_JGR.docx!OLE_LINK4" TargetMode="External"/><Relationship Id="rId11" Type="http://schemas.openxmlformats.org/officeDocument/2006/relationships/image" Target="../media/image55.wmf"/><Relationship Id="rId5" Type="http://schemas.openxmlformats.org/officeDocument/2006/relationships/image" Target="../media/image52.png"/><Relationship Id="rId10" Type="http://schemas.openxmlformats.org/officeDocument/2006/relationships/oleObject" Target="../embeddings/oleObject3.bin"/><Relationship Id="rId4" Type="http://schemas.openxmlformats.org/officeDocument/2006/relationships/oleObject" Target="Macintosh%20HD:Users:jakesiegel:Desktop:Waveform_Inversion:JGR_Submit:Siegel_et_al_JGR.docx!OLE_LINK3" TargetMode="External"/><Relationship Id="rId9" Type="http://schemas.openxmlformats.org/officeDocument/2006/relationships/image" Target="../media/image5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!OLE_LINK2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!OLE_LINK3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0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63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020" y="354601"/>
            <a:ext cx="7908993" cy="301494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Evolution of Glacially Derived Freshwater and Overpressure in the Massachusetts Shelf:</a:t>
            </a:r>
            <a:br>
              <a:rPr lang="en-US" sz="3200" b="1" dirty="0" smtClean="0"/>
            </a:br>
            <a:r>
              <a:rPr lang="en-US" sz="3200" b="1" dirty="0" smtClean="0"/>
              <a:t>An Integration of Geophysical and Numerical Methods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6859" y="3267712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Jacob Siegel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Advisor: Brandon Dugan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August 27, 2013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2" y="5494999"/>
            <a:ext cx="2204911" cy="897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4" y="5359007"/>
            <a:ext cx="1013585" cy="1019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66" y="5329281"/>
            <a:ext cx="1142417" cy="1048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434" y="5446617"/>
            <a:ext cx="2865207" cy="897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97697"/>
            <a:ext cx="8229600" cy="430178"/>
          </a:xfrm>
        </p:spPr>
        <p:txBody>
          <a:bodyPr>
            <a:noAutofit/>
          </a:bodyPr>
          <a:lstStyle/>
          <a:p>
            <a:r>
              <a:rPr lang="en-US" sz="3200" dirty="0" smtClean="0"/>
              <a:t>Age From Adjacent Seismic and Well Data</a:t>
            </a:r>
            <a:endParaRPr lang="en-US" sz="32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6426" y="520898"/>
            <a:ext cx="9077574" cy="672406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Pre-glacial, dated seismic data offshore New Jersey shows similar depositional patterns</a:t>
            </a:r>
          </a:p>
          <a:p>
            <a:r>
              <a:rPr lang="en-US" sz="1800" dirty="0" smtClean="0"/>
              <a:t>AMCOR well data and USGS seismic data used to estimate base of Pleistocene </a:t>
            </a:r>
          </a:p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6296435" y="3853132"/>
            <a:ext cx="2684683" cy="556742"/>
          </a:xfrm>
          <a:prstGeom prst="rect">
            <a:avLst/>
          </a:prstGeom>
          <a:noFill/>
        </p:spPr>
        <p:txBody>
          <a:bodyPr wrap="square" lIns="63679" tIns="31839" rIns="63679" bIns="31839" rtlCol="0">
            <a:spAutoFit/>
          </a:bodyPr>
          <a:lstStyle/>
          <a:p>
            <a:r>
              <a:rPr lang="en-US" sz="1600" b="1" u="sng" dirty="0" smtClean="0"/>
              <a:t>Late Creations/Early Eocene:</a:t>
            </a:r>
          </a:p>
          <a:p>
            <a:r>
              <a:rPr lang="en-US" sz="1600" dirty="0" smtClean="0"/>
              <a:t>-flat lying strata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90655" y="3028000"/>
            <a:ext cx="2657477" cy="556742"/>
          </a:xfrm>
          <a:prstGeom prst="rect">
            <a:avLst/>
          </a:prstGeom>
          <a:noFill/>
        </p:spPr>
        <p:txBody>
          <a:bodyPr wrap="square" lIns="63679" tIns="31839" rIns="63679" bIns="31839" rtlCol="0">
            <a:spAutoFit/>
          </a:bodyPr>
          <a:lstStyle/>
          <a:p>
            <a:r>
              <a:rPr lang="en-US" sz="1600" b="1" u="sng" dirty="0" smtClean="0"/>
              <a:t>Oligocene/Miocene:</a:t>
            </a:r>
          </a:p>
          <a:p>
            <a:r>
              <a:rPr lang="en-US" sz="1600" dirty="0" smtClean="0"/>
              <a:t>-distinct </a:t>
            </a:r>
            <a:r>
              <a:rPr lang="en-US" sz="1600" dirty="0" err="1" smtClean="0"/>
              <a:t>clinoforms</a:t>
            </a:r>
            <a:endParaRPr lang="en-US" sz="16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146451" y="2428694"/>
            <a:ext cx="2458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Steckler</a:t>
            </a:r>
            <a:r>
              <a:rPr lang="en-US" sz="1600" dirty="0" smtClean="0"/>
              <a:t> et al., 1999)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t="8859"/>
          <a:stretch>
            <a:fillRect/>
          </a:stretch>
        </p:blipFill>
        <p:spPr>
          <a:xfrm>
            <a:off x="307117" y="4548486"/>
            <a:ext cx="7030494" cy="2201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2" y="1145423"/>
            <a:ext cx="5951375" cy="342796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rot="10800000" flipV="1">
            <a:off x="4947813" y="3224384"/>
            <a:ext cx="1336497" cy="26546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4973016" y="3958323"/>
            <a:ext cx="1327790" cy="4123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73964" y="6137899"/>
            <a:ext cx="1740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modified from</a:t>
            </a:r>
          </a:p>
          <a:p>
            <a:pPr algn="ctr"/>
            <a:r>
              <a:rPr lang="en-US" sz="1400" dirty="0" smtClean="0"/>
              <a:t>(Siegel et al., 2012)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717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Lithology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3" y="1121431"/>
            <a:ext cx="7192678" cy="5458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1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modified from (Siegel et al., 2012)</a:t>
            </a:r>
            <a:endParaRPr lang="en-US" sz="1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910" y="520950"/>
            <a:ext cx="8781893" cy="73242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7 depositional units, and 2 unconformities (U1 &amp; U2)</a:t>
            </a:r>
          </a:p>
          <a:p>
            <a:r>
              <a:rPr lang="en-US" sz="1800" dirty="0" smtClean="0"/>
              <a:t>U1 and </a:t>
            </a:r>
            <a:r>
              <a:rPr lang="en-US" sz="1800" dirty="0" smtClean="0"/>
              <a:t>unit </a:t>
            </a:r>
            <a:r>
              <a:rPr lang="en-US" sz="1800" dirty="0" smtClean="0"/>
              <a:t>4 are considered glacial-in-origin, constrained within Pleistocene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451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Glacial Features: Ice Stream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79" y="959010"/>
            <a:ext cx="3697128" cy="2161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14" y="3859569"/>
            <a:ext cx="4088001" cy="2925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3" y="3942571"/>
            <a:ext cx="3915908" cy="2842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143" y="728244"/>
            <a:ext cx="2978720" cy="2784924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945876" y="2045823"/>
            <a:ext cx="230279" cy="2114163"/>
          </a:xfrm>
          <a:prstGeom prst="leftBrace">
            <a:avLst>
              <a:gd name="adj1" fmla="val 229522"/>
              <a:gd name="adj2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33000" y="3120352"/>
            <a:ext cx="26865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3) characteristic shape/length (&gt;20km wide, 150km long)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38" y="1491437"/>
            <a:ext cx="1323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1) highly convergent flow patters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1236985" y="1352436"/>
            <a:ext cx="230279" cy="1325766"/>
          </a:xfrm>
          <a:prstGeom prst="leftBrace">
            <a:avLst>
              <a:gd name="adj1" fmla="val 229522"/>
              <a:gd name="adj2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1889" y="2953076"/>
            <a:ext cx="1301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2) steeply eroded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edges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231038" y="2670264"/>
            <a:ext cx="844337" cy="69056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83073" y="2962864"/>
            <a:ext cx="1301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4) focused sediment delivery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16200000" flipV="1">
            <a:off x="4494939" y="2755988"/>
            <a:ext cx="810658" cy="27408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27841" y="3458433"/>
            <a:ext cx="28777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http://whyfiles.org/shorties/096ice_sheet/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394477" y="1019892"/>
            <a:ext cx="3619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(Stokes and Clark, 1999)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481424" y="3993773"/>
            <a:ext cx="1801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(Shaw et al., 2006)</a:t>
            </a:r>
            <a:endParaRPr lang="en-US" sz="1400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24511" y="562397"/>
            <a:ext cx="5478308" cy="44192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Area of fast moving ice within an ice sheet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451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Glacial Features: </a:t>
            </a:r>
            <a:r>
              <a:rPr lang="en-US" sz="3200" dirty="0" err="1" smtClean="0"/>
              <a:t>Paleo</a:t>
            </a:r>
            <a:r>
              <a:rPr lang="en-US" sz="3200" dirty="0" smtClean="0"/>
              <a:t>-Ice Stream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0" y="553251"/>
            <a:ext cx="6115161" cy="63122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8039" y="3206750"/>
            <a:ext cx="129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steeply eroded edges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1102226" y="841174"/>
            <a:ext cx="494024" cy="5858076"/>
          </a:xfrm>
          <a:prstGeom prst="leftBrace">
            <a:avLst>
              <a:gd name="adj1" fmla="val 229522"/>
              <a:gd name="adj2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66973" y="5137573"/>
            <a:ext cx="369923" cy="1724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9240493">
            <a:off x="6000150" y="4386912"/>
            <a:ext cx="285336" cy="1525392"/>
          </a:xfrm>
          <a:prstGeom prst="leftBrace">
            <a:avLst>
              <a:gd name="adj1" fmla="val 11010"/>
              <a:gd name="adj2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84206" y="4861679"/>
            <a:ext cx="8315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wide trough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5680" y="3657500"/>
            <a:ext cx="13235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convergent flow patters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10800000">
            <a:off x="7464399" y="2931537"/>
            <a:ext cx="494024" cy="2049352"/>
          </a:xfrm>
          <a:prstGeom prst="leftBrace">
            <a:avLst>
              <a:gd name="adj1" fmla="val 127267"/>
              <a:gd name="adj2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68979" y="6334780"/>
            <a:ext cx="157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modified from</a:t>
            </a:r>
          </a:p>
          <a:p>
            <a:pPr algn="ctr"/>
            <a:r>
              <a:rPr lang="en-US" sz="1400" dirty="0" smtClean="0"/>
              <a:t>(Siegel et al., 2012)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0203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Glacigenic</a:t>
            </a:r>
            <a:r>
              <a:rPr lang="en-US" sz="3200" dirty="0" smtClean="0"/>
              <a:t> Sediment Layer: </a:t>
            </a:r>
            <a:r>
              <a:rPr lang="en-US" sz="3200" dirty="0" err="1" smtClean="0"/>
              <a:t>Glacifluvial</a:t>
            </a:r>
            <a:r>
              <a:rPr lang="en-US" sz="3200" dirty="0" smtClean="0"/>
              <a:t> Backfill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310" y="657478"/>
            <a:ext cx="4939557" cy="115195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Channelized melt water deposit sediment to retreating ice sheet margin</a:t>
            </a:r>
          </a:p>
          <a:p>
            <a:r>
              <a:rPr lang="en-US" sz="2000" dirty="0" err="1" smtClean="0"/>
              <a:t>Clinoforms</a:t>
            </a:r>
            <a:r>
              <a:rPr lang="en-US" sz="2000" dirty="0" smtClean="0"/>
              <a:t> observed dipping up valley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t="59134"/>
          <a:stretch>
            <a:fillRect/>
          </a:stretch>
        </p:blipFill>
        <p:spPr>
          <a:xfrm>
            <a:off x="327806" y="4337653"/>
            <a:ext cx="8350747" cy="2277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8" y="1866036"/>
            <a:ext cx="4389870" cy="21605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8910" y="4013834"/>
            <a:ext cx="1903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Kristensen</a:t>
            </a:r>
            <a:r>
              <a:rPr lang="en-US" sz="1400" dirty="0" smtClean="0"/>
              <a:t> et al., 2008)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09078" y="865883"/>
            <a:ext cx="3439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/>
              <a:t>Structure map of back-stepping surface</a:t>
            </a:r>
            <a:endParaRPr lang="en-US" sz="1600" u="sn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35" y="1236973"/>
            <a:ext cx="3833515" cy="28751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94418" y="6550223"/>
            <a:ext cx="2657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modified from (Siegel et al., 2012)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99972" y="4057281"/>
            <a:ext cx="121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North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67600" y="4077737"/>
            <a:ext cx="121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South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58434" y="1777872"/>
            <a:ext cx="4688660" cy="49817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5460" y="1777872"/>
            <a:ext cx="4131809" cy="49817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730"/>
            <a:ext cx="8229600" cy="6159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Origin of Channel Features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415" y="4495726"/>
            <a:ext cx="4542209" cy="199031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6207" y="609920"/>
            <a:ext cx="9027793" cy="123123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Channels occur mainly in trough and are likely related to process of streaming ice:</a:t>
            </a:r>
          </a:p>
          <a:p>
            <a:pPr lvl="1"/>
            <a:r>
              <a:rPr lang="en-US" sz="1800" dirty="0" smtClean="0"/>
              <a:t>Decrease friction from basal melting -&gt; </a:t>
            </a:r>
            <a:r>
              <a:rPr lang="en-US" sz="1800" dirty="0" err="1" smtClean="0"/>
              <a:t>subglacial</a:t>
            </a:r>
            <a:r>
              <a:rPr lang="en-US" sz="1800" dirty="0" smtClean="0"/>
              <a:t> drainage channels</a:t>
            </a:r>
          </a:p>
          <a:p>
            <a:pPr lvl="1"/>
            <a:r>
              <a:rPr lang="en-US" sz="1800" dirty="0" smtClean="0"/>
              <a:t>Sliding from soft, deformable sediment -&gt; mega-scale glacial </a:t>
            </a:r>
            <a:r>
              <a:rPr lang="en-US" sz="1800" dirty="0" err="1" smtClean="0"/>
              <a:t>lineations</a:t>
            </a:r>
            <a:r>
              <a:rPr lang="en-US" sz="1800" dirty="0" smtClean="0"/>
              <a:t> 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8" y="4620226"/>
            <a:ext cx="3666364" cy="1990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98" y="2296899"/>
            <a:ext cx="2541468" cy="22897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415" y="2147204"/>
            <a:ext cx="2807789" cy="22992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0204" y="2296899"/>
            <a:ext cx="1864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Tend do be regularly spaces</a:t>
            </a:r>
          </a:p>
          <a:p>
            <a:pPr>
              <a:buFont typeface="Arial"/>
              <a:buChar char="•"/>
            </a:pPr>
            <a:r>
              <a:rPr lang="en-US" dirty="0" smtClean="0"/>
              <a:t>Requires till or other deformable medium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5762" y="1777872"/>
            <a:ext cx="356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Sub-Glacial Drainage Channels</a:t>
            </a:r>
            <a:endParaRPr lang="en-US" b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5191395" y="1777872"/>
            <a:ext cx="303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Mega-Scale Glacial </a:t>
            </a:r>
            <a:r>
              <a:rPr lang="en-US" b="1" u="sng" dirty="0" err="1" smtClean="0"/>
              <a:t>Lineations</a:t>
            </a:r>
            <a:endParaRPr lang="en-US" b="1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2718267" y="2434898"/>
            <a:ext cx="152900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Flat base from constant fluid pressure</a:t>
            </a:r>
          </a:p>
          <a:p>
            <a:pPr>
              <a:buFont typeface="Arial"/>
              <a:buChar char="•"/>
            </a:pPr>
            <a:r>
              <a:rPr lang="en-US" dirty="0" smtClean="0"/>
              <a:t>Delivers eroded sediments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97932" y="6482418"/>
            <a:ext cx="19773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(Clark and </a:t>
            </a:r>
            <a:r>
              <a:rPr lang="en-US" sz="1400" dirty="0" err="1" smtClean="0"/>
              <a:t>Walder</a:t>
            </a:r>
            <a:r>
              <a:rPr lang="en-US" sz="1400" dirty="0" smtClean="0"/>
              <a:t>, 1994) 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7048789" y="6435614"/>
            <a:ext cx="19773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(</a:t>
            </a:r>
            <a:r>
              <a:rPr lang="en-US" sz="1400" dirty="0" err="1" smtClean="0"/>
              <a:t>Wellner</a:t>
            </a:r>
            <a:r>
              <a:rPr lang="en-US" sz="1400" dirty="0" smtClean="0"/>
              <a:t> et al., 2006) 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231085" y="4090950"/>
            <a:ext cx="1676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Ottesen</a:t>
            </a:r>
            <a:r>
              <a:rPr lang="en-US" sz="1400" dirty="0" smtClean="0"/>
              <a:t> et al. (2005)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091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Late Pleistocene </a:t>
            </a:r>
            <a:r>
              <a:rPr lang="en-US" sz="3200" dirty="0" err="1" smtClean="0"/>
              <a:t>Glaciation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b="28319"/>
          <a:stretch>
            <a:fillRect/>
          </a:stretch>
        </p:blipFill>
        <p:spPr>
          <a:xfrm>
            <a:off x="5863384" y="997850"/>
            <a:ext cx="3242606" cy="2763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b="9490"/>
          <a:stretch>
            <a:fillRect/>
          </a:stretch>
        </p:blipFill>
        <p:spPr>
          <a:xfrm>
            <a:off x="5871954" y="3934599"/>
            <a:ext cx="3191580" cy="283633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7249224" y="2564662"/>
            <a:ext cx="931926" cy="42057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96621" y="5376731"/>
            <a:ext cx="931926" cy="32161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2"/>
          <p:cNvGrpSpPr/>
          <p:nvPr/>
        </p:nvGrpSpPr>
        <p:grpSpPr>
          <a:xfrm>
            <a:off x="672663" y="2911033"/>
            <a:ext cx="4283912" cy="3216136"/>
            <a:chOff x="664363" y="2219320"/>
            <a:chExt cx="4283912" cy="32161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rcRect l="4409" t="23881" r="2129" b="3745"/>
            <a:stretch>
              <a:fillRect/>
            </a:stretch>
          </p:blipFill>
          <p:spPr>
            <a:xfrm>
              <a:off x="664363" y="2219320"/>
              <a:ext cx="4283912" cy="321613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64363" y="2219320"/>
              <a:ext cx="4283912" cy="32161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1652525" y="3521256"/>
              <a:ext cx="838107" cy="1428707"/>
            </a:xfrm>
            <a:prstGeom prst="rect">
              <a:avLst/>
            </a:prstGeom>
          </p:spPr>
        </p:pic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59269" y="780915"/>
            <a:ext cx="5612684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Glacial erosion beyond LGM ice sheet limit suggests it is related to a regional event of larger ice extent for the </a:t>
            </a:r>
            <a:r>
              <a:rPr lang="en-US" sz="1800" dirty="0" err="1" smtClean="0"/>
              <a:t>Laurentide</a:t>
            </a:r>
            <a:r>
              <a:rPr lang="en-US" sz="1800" dirty="0" smtClean="0"/>
              <a:t> Ice Sheet</a:t>
            </a:r>
          </a:p>
          <a:p>
            <a:r>
              <a:rPr lang="en-US" sz="1800" dirty="0" smtClean="0"/>
              <a:t>Isotope stage 12 largest Pleistocene glaciations offshore southeastern Canada</a:t>
            </a:r>
          </a:p>
          <a:p>
            <a:endParaRPr lang="en-US" sz="1800" dirty="0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4381694" y="3376313"/>
            <a:ext cx="2077857" cy="1295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783387" y="5089113"/>
            <a:ext cx="1096867" cy="2556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76718" y="723186"/>
            <a:ext cx="304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/>
              <a:t>Seismic Data </a:t>
            </a:r>
            <a:r>
              <a:rPr lang="en-US" sz="1400" u="sng" dirty="0" smtClean="0"/>
              <a:t>(Berry and Piper, 1993)</a:t>
            </a:r>
            <a:endParaRPr lang="en-US" sz="1400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6068472" y="3711930"/>
            <a:ext cx="304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/>
              <a:t>Well Data </a:t>
            </a:r>
            <a:r>
              <a:rPr lang="en-US" sz="1400" u="sng" dirty="0" smtClean="0"/>
              <a:t>(Piper et al., 1994)</a:t>
            </a:r>
            <a:endParaRPr lang="en-US" sz="1400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658528" y="6146144"/>
            <a:ext cx="2657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modified from (Siegel et al., 2012)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061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Regional Data of Pleistocene </a:t>
            </a:r>
            <a:r>
              <a:rPr lang="en-US" sz="3200" dirty="0" err="1" smtClean="0"/>
              <a:t>Glaciation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85" y="1962352"/>
            <a:ext cx="3842013" cy="4141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0" y="1892432"/>
            <a:ext cx="4301937" cy="4334283"/>
          </a:xfrm>
          <a:prstGeom prst="rect">
            <a:avLst/>
          </a:prstGeom>
          <a:scene3d>
            <a:camera prst="orthographicFront">
              <a:rot lat="0" lon="0" rev="120000"/>
            </a:camera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954553" y="6474117"/>
            <a:ext cx="2481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Schlee</a:t>
            </a:r>
            <a:r>
              <a:rPr lang="en-US" sz="1400" dirty="0" smtClean="0"/>
              <a:t> and Pratt, 1970)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05947" y="5204192"/>
            <a:ext cx="106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Georges Bank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8383" y="6120206"/>
            <a:ext cx="149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deep basins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1784602" y="5868205"/>
            <a:ext cx="522924" cy="3403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1976867" y="5133801"/>
            <a:ext cx="1414019" cy="7247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861872" y="6348593"/>
            <a:ext cx="2056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(Knott and Hoskins, 1968)</a:t>
            </a:r>
            <a:endParaRPr lang="en-US" sz="1400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11" y="632576"/>
            <a:ext cx="4399245" cy="241622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Trough we observe in U1 is similar in size, scale, and orientation to basins that surround Georges Bank. 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572731" y="1699221"/>
            <a:ext cx="353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Pleistocene Sediment Thickness</a:t>
            </a:r>
            <a:endParaRPr lang="en-US" sz="1600" b="1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5033073" y="1702218"/>
            <a:ext cx="353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Pleistocene Eroded Sediment Ridges</a:t>
            </a:r>
            <a:endParaRPr lang="en-US" sz="1600" b="1" u="sng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784046" y="610675"/>
            <a:ext cx="4213642" cy="241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Trough margin contains similar </a:t>
            </a:r>
            <a:r>
              <a:rPr lang="en-US" sz="2000" dirty="0" err="1" smtClean="0"/>
              <a:t>stratigraphic</a:t>
            </a:r>
            <a:r>
              <a:rPr lang="en-US" sz="2000" dirty="0" smtClean="0"/>
              <a:t> features to those observed on Georges Bank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63301" y="2182940"/>
            <a:ext cx="149409" cy="141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59964" y="4177973"/>
            <a:ext cx="149409" cy="141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800"/>
            <a:ext cx="9144000" cy="58561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Regional Distribution of MIS 12 Ice Sheet</a:t>
            </a:r>
            <a:endParaRPr lang="en-US" sz="32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354689"/>
            <a:ext cx="2963265" cy="4480318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A similar direction of ice advance as the </a:t>
            </a:r>
            <a:r>
              <a:rPr lang="en-US" sz="1800" dirty="0" err="1" smtClean="0"/>
              <a:t>Laurentide</a:t>
            </a:r>
            <a:r>
              <a:rPr lang="en-US" sz="1800" dirty="0" smtClean="0"/>
              <a:t> Ice Sheet during the LGM </a:t>
            </a:r>
          </a:p>
          <a:p>
            <a:endParaRPr lang="en-US" sz="1800" dirty="0" smtClean="0"/>
          </a:p>
          <a:p>
            <a:r>
              <a:rPr lang="en-US" sz="1800" dirty="0" smtClean="0"/>
              <a:t>Infer an additional ice stream developed near the western edge of Georges Bank, which directed ice movement to the south</a:t>
            </a:r>
          </a:p>
          <a:p>
            <a:endParaRPr lang="en-US" sz="1800" dirty="0" smtClean="0"/>
          </a:p>
          <a:p>
            <a:r>
              <a:rPr lang="en-US" sz="1800" dirty="0" smtClean="0"/>
              <a:t>Ice sheet likely extended beyond ice stream margins towards the shelf break 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083" y="711201"/>
            <a:ext cx="6109368" cy="5977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6239" y="6550223"/>
            <a:ext cx="2657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modified from (Siegel et al., 2012)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47" y="576494"/>
            <a:ext cx="8229600" cy="275509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Glacially Generated Overpressure Offshore Massachusetts, USA: Integration of Full Waveform Inversion and Overpressure Modeling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442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572"/>
            <a:ext cx="8229600" cy="4525963"/>
          </a:xfrm>
        </p:spPr>
        <p:txBody>
          <a:bodyPr/>
          <a:lstStyle/>
          <a:p>
            <a:r>
              <a:rPr lang="en-US" dirty="0" smtClean="0"/>
              <a:t>Background and motivations</a:t>
            </a:r>
          </a:p>
          <a:p>
            <a:r>
              <a:rPr lang="en-US" dirty="0" smtClean="0"/>
              <a:t>Geophysical evidence of a late Pleistocene ice sheet and ice stream</a:t>
            </a:r>
          </a:p>
          <a:p>
            <a:r>
              <a:rPr lang="en-US" dirty="0" smtClean="0"/>
              <a:t>Glacially derived </a:t>
            </a:r>
            <a:r>
              <a:rPr lang="en-US" dirty="0" smtClean="0"/>
              <a:t>overpressure in 1D</a:t>
            </a:r>
          </a:p>
          <a:p>
            <a:r>
              <a:rPr lang="en-US" dirty="0" smtClean="0"/>
              <a:t>Glacially emplaced </a:t>
            </a:r>
            <a:r>
              <a:rPr lang="en-US" dirty="0" smtClean="0"/>
              <a:t>freshwater in 3D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05" y="82680"/>
            <a:ext cx="8229600" cy="6597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Study Region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124" y="818641"/>
            <a:ext cx="8229600" cy="52553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Glacial overpressure inferred in USGS 6001 Well</a:t>
            </a:r>
            <a:endParaRPr lang="en-US" sz="2000" dirty="0"/>
          </a:p>
        </p:txBody>
      </p:sp>
      <p:grpSp>
        <p:nvGrpSpPr>
          <p:cNvPr id="5" name="Group 42"/>
          <p:cNvGrpSpPr/>
          <p:nvPr/>
        </p:nvGrpSpPr>
        <p:grpSpPr>
          <a:xfrm>
            <a:off x="54194" y="1422293"/>
            <a:ext cx="3910061" cy="5133860"/>
            <a:chOff x="574459" y="1533489"/>
            <a:chExt cx="3937817" cy="5170303"/>
          </a:xfrm>
        </p:grpSpPr>
        <p:sp>
          <p:nvSpPr>
            <p:cNvPr id="33" name="TextBox 32"/>
            <p:cNvSpPr txBox="1"/>
            <p:nvPr/>
          </p:nvSpPr>
          <p:spPr>
            <a:xfrm>
              <a:off x="574459" y="5544009"/>
              <a:ext cx="607921" cy="34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40°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4459" y="2878192"/>
              <a:ext cx="607921" cy="34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42°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4459" y="4229566"/>
              <a:ext cx="607921" cy="34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41°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4459" y="1533489"/>
              <a:ext cx="607921" cy="34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43°</a:t>
              </a:r>
              <a:endParaRPr lang="en-US" sz="1600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8241" y="1609953"/>
              <a:ext cx="3128214" cy="4780193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04122" y="6353790"/>
              <a:ext cx="607921" cy="34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72°</a:t>
              </a:r>
              <a:endParaRPr lang="en-US" sz="16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93207" y="6362127"/>
              <a:ext cx="607921" cy="34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71°</a:t>
              </a:r>
              <a:endParaRPr lang="en-US" sz="16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03708" y="6362835"/>
              <a:ext cx="607921" cy="34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70°</a:t>
              </a:r>
              <a:endParaRPr lang="en-US" sz="16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04355" y="6357743"/>
              <a:ext cx="607921" cy="34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69°</a:t>
              </a:r>
              <a:endParaRPr lang="en-US" sz="1600" dirty="0"/>
            </a:p>
          </p:txBody>
        </p:sp>
      </p:grpSp>
      <p:cxnSp>
        <p:nvCxnSpPr>
          <p:cNvPr id="47" name="Straight Connector 46"/>
          <p:cNvCxnSpPr/>
          <p:nvPr/>
        </p:nvCxnSpPr>
        <p:spPr>
          <a:xfrm rot="16200000" flipH="1">
            <a:off x="2636531" y="5096771"/>
            <a:ext cx="138542" cy="69268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Diamond 29"/>
          <p:cNvSpPr/>
          <p:nvPr/>
        </p:nvSpPr>
        <p:spPr>
          <a:xfrm>
            <a:off x="2570622" y="3824401"/>
            <a:ext cx="116287" cy="116287"/>
          </a:xfrm>
          <a:prstGeom prst="diamond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2594" y="2935756"/>
            <a:ext cx="1674359" cy="848712"/>
          </a:xfrm>
          <a:prstGeom prst="straightConnector1">
            <a:avLst/>
          </a:prstGeom>
          <a:ln w="31750">
            <a:headEnd type="triangle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996444" y="2333761"/>
            <a:ext cx="4986726" cy="2739686"/>
            <a:chOff x="3996444" y="2333761"/>
            <a:chExt cx="4986726" cy="273968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6444" y="2397908"/>
              <a:ext cx="4986726" cy="2675539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354482" y="2333761"/>
              <a:ext cx="313391" cy="2556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747" y="1870368"/>
            <a:ext cx="2795011" cy="3601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641"/>
            <a:ext cx="8229600" cy="676030"/>
          </a:xfrm>
        </p:spPr>
        <p:txBody>
          <a:bodyPr vert="horz">
            <a:normAutofit/>
          </a:bodyPr>
          <a:lstStyle/>
          <a:p>
            <a:r>
              <a:rPr lang="en-US" sz="3600" dirty="0" smtClean="0"/>
              <a:t>Bright Spots</a:t>
            </a:r>
            <a:endParaRPr lang="en-US" sz="3600" dirty="0"/>
          </a:p>
        </p:txBody>
      </p:sp>
      <p:grpSp>
        <p:nvGrpSpPr>
          <p:cNvPr id="3" name="Group 30"/>
          <p:cNvGrpSpPr/>
          <p:nvPr/>
        </p:nvGrpSpPr>
        <p:grpSpPr>
          <a:xfrm>
            <a:off x="10719" y="1684416"/>
            <a:ext cx="908042" cy="4726484"/>
            <a:chOff x="10719" y="1684416"/>
            <a:chExt cx="908042" cy="4726484"/>
          </a:xfrm>
        </p:grpSpPr>
        <p:sp>
          <p:nvSpPr>
            <p:cNvPr id="7" name="TextBox 6"/>
            <p:cNvSpPr txBox="1"/>
            <p:nvPr/>
          </p:nvSpPr>
          <p:spPr>
            <a:xfrm rot="16200000">
              <a:off x="-2003906" y="3912892"/>
              <a:ext cx="4398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depth (</a:t>
              </a:r>
              <a:r>
                <a:rPr lang="en-US" dirty="0" err="1" smtClean="0"/>
                <a:t>mbsl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8892" y="1684416"/>
              <a:ext cx="803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0-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757" y="6072346"/>
              <a:ext cx="803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500-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742" y="2565933"/>
              <a:ext cx="803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100-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742" y="5191504"/>
              <a:ext cx="803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400-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5027" y="4316639"/>
              <a:ext cx="803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300-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877" y="3450436"/>
              <a:ext cx="803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200-</a:t>
              </a:r>
              <a:endParaRPr lang="en-US" sz="16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00083" y="1490497"/>
            <a:ext cx="249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Line 1</a:t>
            </a:r>
            <a:endParaRPr lang="en-US" sz="2000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3581429" y="1484361"/>
            <a:ext cx="2497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Line 2</a:t>
            </a:r>
            <a:endParaRPr lang="en-US" sz="2000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3508076" y="1523806"/>
            <a:ext cx="60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</a:t>
            </a:r>
            <a:endParaRPr 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26721" y="1523806"/>
            <a:ext cx="60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</a:t>
            </a:r>
            <a:endParaRPr 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841446" y="1509101"/>
            <a:ext cx="60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S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507508" y="1515237"/>
            <a:ext cx="60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S</a:t>
            </a:r>
            <a:endParaRPr lang="en-US" sz="16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056171" y="6384768"/>
            <a:ext cx="773057" cy="158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6721" y="6331132"/>
            <a:ext cx="530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 km</a:t>
            </a:r>
            <a:endParaRPr lang="en-US" sz="16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21" y="1853693"/>
            <a:ext cx="2615979" cy="444315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rcRect t="466" r="698" b="486"/>
          <a:stretch>
            <a:fillRect/>
          </a:stretch>
        </p:blipFill>
        <p:spPr>
          <a:xfrm>
            <a:off x="3508076" y="1862360"/>
            <a:ext cx="2619637" cy="44344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6208961" y="1864608"/>
            <a:ext cx="2780951" cy="361033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049902" y="5136386"/>
            <a:ext cx="26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49667" y="1470116"/>
            <a:ext cx="270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Century Gothic (Body)"/>
                <a:cs typeface="Century Gothic (Body)"/>
              </a:rPr>
              <a:t>Location of Bright Spots</a:t>
            </a:r>
            <a:endParaRPr lang="en-US" u="sng" dirty="0">
              <a:latin typeface="Century Gothic (Body)"/>
              <a:cs typeface="Century Gothic (Body)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20686" y="1869729"/>
            <a:ext cx="2596278" cy="441306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50816" y="1868740"/>
            <a:ext cx="2596278" cy="441306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rot="5400000">
            <a:off x="2339880" y="3871577"/>
            <a:ext cx="415637" cy="400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5001494" y="4000887"/>
            <a:ext cx="415637" cy="400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327753" y="4708759"/>
            <a:ext cx="81190" cy="8119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051007" y="4640798"/>
            <a:ext cx="81190" cy="8119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940820" y="4704587"/>
            <a:ext cx="81190" cy="8119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147976" y="4859532"/>
            <a:ext cx="133384" cy="1565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519132" y="5201671"/>
            <a:ext cx="133383" cy="1101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534874" y="4640799"/>
            <a:ext cx="133383" cy="1101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051523" y="4772678"/>
            <a:ext cx="26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7295485" y="1902060"/>
            <a:ext cx="1565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Nantucket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6363421" y="5771596"/>
            <a:ext cx="81190" cy="8119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466879" y="5624995"/>
            <a:ext cx="22411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location of bright spots</a:t>
            </a:r>
          </a:p>
          <a:p>
            <a:r>
              <a:rPr lang="en-US" sz="1600" dirty="0" smtClean="0"/>
              <a:t>MIS 12 ice flow direction</a:t>
            </a:r>
            <a:endParaRPr lang="en-US" sz="1600" dirty="0"/>
          </a:p>
        </p:txBody>
      </p:sp>
      <p:cxnSp>
        <p:nvCxnSpPr>
          <p:cNvPr id="53" name="Straight Arrow Connector 52"/>
          <p:cNvCxnSpPr/>
          <p:nvPr/>
        </p:nvCxnSpPr>
        <p:spPr>
          <a:xfrm rot="10800000">
            <a:off x="6280610" y="6042521"/>
            <a:ext cx="243570" cy="1588"/>
          </a:xfrm>
          <a:prstGeom prst="straightConnector1">
            <a:avLst/>
          </a:prstGeom>
          <a:ln w="22225">
            <a:solidFill>
              <a:srgbClr val="000099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303808" y="4830538"/>
            <a:ext cx="875689" cy="332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309607" y="5062496"/>
            <a:ext cx="81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25 km</a:t>
            </a:r>
            <a:endParaRPr lang="en-US" sz="16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454589" y="5062496"/>
            <a:ext cx="527733" cy="15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38980" y="5098249"/>
            <a:ext cx="269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54" name="Freeform 53"/>
          <p:cNvSpPr/>
          <p:nvPr/>
        </p:nvSpPr>
        <p:spPr>
          <a:xfrm>
            <a:off x="883493" y="4644604"/>
            <a:ext cx="2527772" cy="146230"/>
          </a:xfrm>
          <a:custGeom>
            <a:avLst/>
            <a:gdLst>
              <a:gd name="connsiteX0" fmla="*/ 0 w 2527772"/>
              <a:gd name="connsiteY0" fmla="*/ 134982 h 146230"/>
              <a:gd name="connsiteX1" fmla="*/ 190197 w 2527772"/>
              <a:gd name="connsiteY1" fmla="*/ 110440 h 146230"/>
              <a:gd name="connsiteX2" fmla="*/ 361987 w 2527772"/>
              <a:gd name="connsiteY2" fmla="*/ 85897 h 146230"/>
              <a:gd name="connsiteX3" fmla="*/ 454017 w 2527772"/>
              <a:gd name="connsiteY3" fmla="*/ 85897 h 146230"/>
              <a:gd name="connsiteX4" fmla="*/ 509236 w 2527772"/>
              <a:gd name="connsiteY4" fmla="*/ 110440 h 146230"/>
              <a:gd name="connsiteX5" fmla="*/ 681026 w 2527772"/>
              <a:gd name="connsiteY5" fmla="*/ 141117 h 146230"/>
              <a:gd name="connsiteX6" fmla="*/ 766921 w 2527772"/>
              <a:gd name="connsiteY6" fmla="*/ 141117 h 146230"/>
              <a:gd name="connsiteX7" fmla="*/ 877358 w 2527772"/>
              <a:gd name="connsiteY7" fmla="*/ 134982 h 146230"/>
              <a:gd name="connsiteX8" fmla="*/ 1018471 w 2527772"/>
              <a:gd name="connsiteY8" fmla="*/ 85897 h 146230"/>
              <a:gd name="connsiteX9" fmla="*/ 1245480 w 2527772"/>
              <a:gd name="connsiteY9" fmla="*/ 42949 h 146230"/>
              <a:gd name="connsiteX10" fmla="*/ 1435676 w 2527772"/>
              <a:gd name="connsiteY10" fmla="*/ 73626 h 146230"/>
              <a:gd name="connsiteX11" fmla="*/ 1681091 w 2527772"/>
              <a:gd name="connsiteY11" fmla="*/ 73626 h 146230"/>
              <a:gd name="connsiteX12" fmla="*/ 1791528 w 2527772"/>
              <a:gd name="connsiteY12" fmla="*/ 18407 h 146230"/>
              <a:gd name="connsiteX13" fmla="*/ 1969453 w 2527772"/>
              <a:gd name="connsiteY13" fmla="*/ 6135 h 146230"/>
              <a:gd name="connsiteX14" fmla="*/ 2208733 w 2527772"/>
              <a:gd name="connsiteY14" fmla="*/ 18407 h 146230"/>
              <a:gd name="connsiteX15" fmla="*/ 2527772 w 2527772"/>
              <a:gd name="connsiteY15" fmla="*/ 0 h 14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27772" h="146230">
                <a:moveTo>
                  <a:pt x="0" y="134982"/>
                </a:moveTo>
                <a:lnTo>
                  <a:pt x="190197" y="110440"/>
                </a:lnTo>
                <a:cubicBezTo>
                  <a:pt x="250528" y="102259"/>
                  <a:pt x="318017" y="89987"/>
                  <a:pt x="361987" y="85897"/>
                </a:cubicBezTo>
                <a:cubicBezTo>
                  <a:pt x="405957" y="81807"/>
                  <a:pt x="429476" y="81807"/>
                  <a:pt x="454017" y="85897"/>
                </a:cubicBezTo>
                <a:cubicBezTo>
                  <a:pt x="478558" y="89987"/>
                  <a:pt x="471401" y="101237"/>
                  <a:pt x="509236" y="110440"/>
                </a:cubicBezTo>
                <a:cubicBezTo>
                  <a:pt x="547071" y="119643"/>
                  <a:pt x="638079" y="136004"/>
                  <a:pt x="681026" y="141117"/>
                </a:cubicBezTo>
                <a:cubicBezTo>
                  <a:pt x="723973" y="146230"/>
                  <a:pt x="734199" y="142140"/>
                  <a:pt x="766921" y="141117"/>
                </a:cubicBezTo>
                <a:cubicBezTo>
                  <a:pt x="799643" y="140094"/>
                  <a:pt x="835433" y="144185"/>
                  <a:pt x="877358" y="134982"/>
                </a:cubicBezTo>
                <a:cubicBezTo>
                  <a:pt x="919283" y="125779"/>
                  <a:pt x="957117" y="101236"/>
                  <a:pt x="1018471" y="85897"/>
                </a:cubicBezTo>
                <a:cubicBezTo>
                  <a:pt x="1079825" y="70558"/>
                  <a:pt x="1175946" y="44994"/>
                  <a:pt x="1245480" y="42949"/>
                </a:cubicBezTo>
                <a:cubicBezTo>
                  <a:pt x="1315014" y="40904"/>
                  <a:pt x="1363074" y="68513"/>
                  <a:pt x="1435676" y="73626"/>
                </a:cubicBezTo>
                <a:cubicBezTo>
                  <a:pt x="1508278" y="78739"/>
                  <a:pt x="1621782" y="82829"/>
                  <a:pt x="1681091" y="73626"/>
                </a:cubicBezTo>
                <a:cubicBezTo>
                  <a:pt x="1740400" y="64423"/>
                  <a:pt x="1743468" y="29655"/>
                  <a:pt x="1791528" y="18407"/>
                </a:cubicBezTo>
                <a:cubicBezTo>
                  <a:pt x="1839588" y="7159"/>
                  <a:pt x="1899919" y="6135"/>
                  <a:pt x="1969453" y="6135"/>
                </a:cubicBezTo>
                <a:cubicBezTo>
                  <a:pt x="2038987" y="6135"/>
                  <a:pt x="2115680" y="19429"/>
                  <a:pt x="2208733" y="18407"/>
                </a:cubicBezTo>
                <a:cubicBezTo>
                  <a:pt x="2301786" y="17385"/>
                  <a:pt x="2527772" y="0"/>
                  <a:pt x="2527772" y="0"/>
                </a:cubicBezTo>
              </a:path>
            </a:pathLst>
          </a:cu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3564649" y="4748908"/>
            <a:ext cx="2509366" cy="166682"/>
          </a:xfrm>
          <a:custGeom>
            <a:avLst/>
            <a:gdLst>
              <a:gd name="connsiteX0" fmla="*/ 0 w 2509366"/>
              <a:gd name="connsiteY0" fmla="*/ 0 h 166682"/>
              <a:gd name="connsiteX1" fmla="*/ 159520 w 2509366"/>
              <a:gd name="connsiteY1" fmla="*/ 12271 h 166682"/>
              <a:gd name="connsiteX2" fmla="*/ 325175 w 2509366"/>
              <a:gd name="connsiteY2" fmla="*/ 36813 h 166682"/>
              <a:gd name="connsiteX3" fmla="*/ 423341 w 2509366"/>
              <a:gd name="connsiteY3" fmla="*/ 18407 h 166682"/>
              <a:gd name="connsiteX4" fmla="*/ 521506 w 2509366"/>
              <a:gd name="connsiteY4" fmla="*/ 49084 h 166682"/>
              <a:gd name="connsiteX5" fmla="*/ 595131 w 2509366"/>
              <a:gd name="connsiteY5" fmla="*/ 67491 h 166682"/>
              <a:gd name="connsiteX6" fmla="*/ 779192 w 2509366"/>
              <a:gd name="connsiteY6" fmla="*/ 98169 h 166682"/>
              <a:gd name="connsiteX7" fmla="*/ 908035 w 2509366"/>
              <a:gd name="connsiteY7" fmla="*/ 98169 h 166682"/>
              <a:gd name="connsiteX8" fmla="*/ 1067554 w 2509366"/>
              <a:gd name="connsiteY8" fmla="*/ 128846 h 166682"/>
              <a:gd name="connsiteX9" fmla="*/ 1220939 w 2509366"/>
              <a:gd name="connsiteY9" fmla="*/ 159524 h 166682"/>
              <a:gd name="connsiteX10" fmla="*/ 1294563 w 2509366"/>
              <a:gd name="connsiteY10" fmla="*/ 159524 h 166682"/>
              <a:gd name="connsiteX11" fmla="*/ 1337511 w 2509366"/>
              <a:gd name="connsiteY11" fmla="*/ 116575 h 166682"/>
              <a:gd name="connsiteX12" fmla="*/ 1405000 w 2509366"/>
              <a:gd name="connsiteY12" fmla="*/ 79762 h 166682"/>
              <a:gd name="connsiteX13" fmla="*/ 1748580 w 2509366"/>
              <a:gd name="connsiteY13" fmla="*/ 116575 h 166682"/>
              <a:gd name="connsiteX14" fmla="*/ 1846746 w 2509366"/>
              <a:gd name="connsiteY14" fmla="*/ 92033 h 166682"/>
              <a:gd name="connsiteX15" fmla="*/ 2153515 w 2509366"/>
              <a:gd name="connsiteY15" fmla="*/ 85898 h 166682"/>
              <a:gd name="connsiteX16" fmla="*/ 2294628 w 2509366"/>
              <a:gd name="connsiteY16" fmla="*/ 67491 h 166682"/>
              <a:gd name="connsiteX17" fmla="*/ 2374388 w 2509366"/>
              <a:gd name="connsiteY17" fmla="*/ 110440 h 166682"/>
              <a:gd name="connsiteX18" fmla="*/ 2509366 w 2509366"/>
              <a:gd name="connsiteY18" fmla="*/ 42949 h 16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9366" h="166682">
                <a:moveTo>
                  <a:pt x="0" y="0"/>
                </a:moveTo>
                <a:cubicBezTo>
                  <a:pt x="52662" y="3068"/>
                  <a:pt x="105324" y="6136"/>
                  <a:pt x="159520" y="12271"/>
                </a:cubicBezTo>
                <a:cubicBezTo>
                  <a:pt x="213716" y="18406"/>
                  <a:pt x="281205" y="35790"/>
                  <a:pt x="325175" y="36813"/>
                </a:cubicBezTo>
                <a:cubicBezTo>
                  <a:pt x="369145" y="37836"/>
                  <a:pt x="390619" y="16362"/>
                  <a:pt x="423341" y="18407"/>
                </a:cubicBezTo>
                <a:cubicBezTo>
                  <a:pt x="456063" y="20452"/>
                  <a:pt x="492874" y="40903"/>
                  <a:pt x="521506" y="49084"/>
                </a:cubicBezTo>
                <a:cubicBezTo>
                  <a:pt x="550138" y="57265"/>
                  <a:pt x="552183" y="59310"/>
                  <a:pt x="595131" y="67491"/>
                </a:cubicBezTo>
                <a:cubicBezTo>
                  <a:pt x="638079" y="75672"/>
                  <a:pt x="727041" y="93056"/>
                  <a:pt x="779192" y="98169"/>
                </a:cubicBezTo>
                <a:cubicBezTo>
                  <a:pt x="831343" y="103282"/>
                  <a:pt x="859975" y="93056"/>
                  <a:pt x="908035" y="98169"/>
                </a:cubicBezTo>
                <a:cubicBezTo>
                  <a:pt x="956095" y="103282"/>
                  <a:pt x="1067554" y="128846"/>
                  <a:pt x="1067554" y="128846"/>
                </a:cubicBezTo>
                <a:cubicBezTo>
                  <a:pt x="1119705" y="139072"/>
                  <a:pt x="1183104" y="154411"/>
                  <a:pt x="1220939" y="159524"/>
                </a:cubicBezTo>
                <a:cubicBezTo>
                  <a:pt x="1258774" y="164637"/>
                  <a:pt x="1275134" y="166682"/>
                  <a:pt x="1294563" y="159524"/>
                </a:cubicBezTo>
                <a:cubicBezTo>
                  <a:pt x="1313992" y="152366"/>
                  <a:pt x="1319105" y="129869"/>
                  <a:pt x="1337511" y="116575"/>
                </a:cubicBezTo>
                <a:cubicBezTo>
                  <a:pt x="1355917" y="103281"/>
                  <a:pt x="1336489" y="79762"/>
                  <a:pt x="1405000" y="79762"/>
                </a:cubicBezTo>
                <a:cubicBezTo>
                  <a:pt x="1473511" y="79762"/>
                  <a:pt x="1674956" y="114530"/>
                  <a:pt x="1748580" y="116575"/>
                </a:cubicBezTo>
                <a:cubicBezTo>
                  <a:pt x="1822204" y="118620"/>
                  <a:pt x="1779257" y="97146"/>
                  <a:pt x="1846746" y="92033"/>
                </a:cubicBezTo>
                <a:cubicBezTo>
                  <a:pt x="1914235" y="86920"/>
                  <a:pt x="2078868" y="89988"/>
                  <a:pt x="2153515" y="85898"/>
                </a:cubicBezTo>
                <a:cubicBezTo>
                  <a:pt x="2228162" y="81808"/>
                  <a:pt x="2257816" y="63401"/>
                  <a:pt x="2294628" y="67491"/>
                </a:cubicBezTo>
                <a:cubicBezTo>
                  <a:pt x="2331440" y="71581"/>
                  <a:pt x="2338598" y="114530"/>
                  <a:pt x="2374388" y="110440"/>
                </a:cubicBezTo>
                <a:cubicBezTo>
                  <a:pt x="2410178" y="106350"/>
                  <a:pt x="2509366" y="42949"/>
                  <a:pt x="2509366" y="42949"/>
                </a:cubicBezTo>
              </a:path>
            </a:pathLst>
          </a:cu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635135" y="719686"/>
            <a:ext cx="7768686" cy="682223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Localized, high-amplitude, disturbed sediments (bright spots) occur above MIS 12 erosion surface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84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Bright Spots</a:t>
            </a:r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8424" y="2304738"/>
            <a:ext cx="7649419" cy="3690471"/>
            <a:chOff x="688424" y="2304738"/>
            <a:chExt cx="7649419" cy="36904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573" y="2335398"/>
              <a:ext cx="3495910" cy="354063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6428" y="2387517"/>
              <a:ext cx="3491415" cy="34765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15431" y="2317268"/>
              <a:ext cx="239167" cy="296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36768" y="2304738"/>
              <a:ext cx="239167" cy="28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2443" y="5714828"/>
              <a:ext cx="239167" cy="28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-618424" y="3896250"/>
              <a:ext cx="295224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depth (</a:t>
              </a:r>
              <a:r>
                <a:rPr lang="en-US" sz="1600" dirty="0" err="1" smtClean="0"/>
                <a:t>mbsl</a:t>
              </a:r>
              <a:r>
                <a:rPr lang="en-US" sz="1600" dirty="0" smtClean="0"/>
                <a:t>)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3327654" y="3916699"/>
              <a:ext cx="295224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dB Power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5574" y="5615480"/>
              <a:ext cx="246973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frequency (Hz)</a:t>
              </a:r>
              <a:endParaRPr lang="en-US" sz="1600" dirty="0"/>
            </a:p>
          </p:txBody>
        </p:sp>
      </p:grp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13497" y="1112423"/>
            <a:ext cx="8725352" cy="90797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 frequency-dependent attenuation beneath bright spots or bottom simulating reflector, thus they do not likely contain gas or gas hydrate</a:t>
            </a:r>
          </a:p>
          <a:p>
            <a:pPr>
              <a:buNone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55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Full Waveform Inversion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-100061" y="5948435"/>
            <a:ext cx="2824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Kormendi</a:t>
            </a:r>
            <a:r>
              <a:rPr lang="en-US" sz="1400" dirty="0" smtClean="0"/>
              <a:t> and Dietrich, 1991)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0121" y="2234020"/>
            <a:ext cx="626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Observed (black) and Synthetic (red) Data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163292" y="2238344"/>
            <a:ext cx="273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Updated 1D Velocity</a:t>
            </a:r>
            <a:endParaRPr lang="en-US" u="sng" dirty="0"/>
          </a:p>
        </p:txBody>
      </p:sp>
      <p:grpSp>
        <p:nvGrpSpPr>
          <p:cNvPr id="3" name="Group 26"/>
          <p:cNvGrpSpPr/>
          <p:nvPr/>
        </p:nvGrpSpPr>
        <p:grpSpPr>
          <a:xfrm>
            <a:off x="-298986" y="2653889"/>
            <a:ext cx="2913164" cy="3370204"/>
            <a:chOff x="-274208" y="3205832"/>
            <a:chExt cx="2913164" cy="337020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rcRect l="12628" t="9121" b="2498"/>
            <a:stretch>
              <a:fillRect/>
            </a:stretch>
          </p:blipFill>
          <p:spPr>
            <a:xfrm>
              <a:off x="477628" y="3364765"/>
              <a:ext cx="2161328" cy="30832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-267214" y="3205832"/>
              <a:ext cx="821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0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274208" y="6237482"/>
              <a:ext cx="821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1.5</a:t>
              </a:r>
              <a:endParaRPr lang="en-US" sz="16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6094" y="3364765"/>
              <a:ext cx="2145024" cy="3083277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 rot="16200000">
            <a:off x="-1284678" y="4169794"/>
            <a:ext cx="3083279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depth (km)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rcRect l="2748" r="5652" b="6577"/>
          <a:stretch>
            <a:fillRect/>
          </a:stretch>
        </p:blipFill>
        <p:spPr>
          <a:xfrm>
            <a:off x="2724728" y="2610183"/>
            <a:ext cx="6283344" cy="385221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1180402" y="4270411"/>
            <a:ext cx="327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(</a:t>
            </a:r>
            <a:r>
              <a:rPr lang="en-US" dirty="0" err="1" smtClean="0"/>
              <a:t>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147273" y="6098427"/>
            <a:ext cx="582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0.05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5270" y="6102585"/>
            <a:ext cx="582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0.35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89307" y="6122420"/>
            <a:ext cx="2508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P-value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7277" y="711971"/>
            <a:ext cx="8398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 Provides detailed velocity which can help estimate stress and overpressure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 Iteratively updates velocity model based on synthetic </a:t>
            </a:r>
            <a:r>
              <a:rPr lang="en-US" sz="2000" dirty="0" err="1" smtClean="0"/>
              <a:t>wavefield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20547" y="1641065"/>
            <a:ext cx="52346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observed signal = source * subsurface-structure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317" y="139275"/>
            <a:ext cx="7918450" cy="69962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Sensitivity Test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662629" y="3956247"/>
            <a:ext cx="43315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depth (</a:t>
            </a:r>
            <a:r>
              <a:rPr lang="en-US" sz="1600" dirty="0" err="1" smtClean="0"/>
              <a:t>mbsl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9360" y="859873"/>
            <a:ext cx="7603742" cy="73994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Test limitations of 1D earth model with dipping layers to estimate model uncertainty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09" y="1679342"/>
            <a:ext cx="7728983" cy="5178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852" y="1989508"/>
            <a:ext cx="5019936" cy="4656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5" y="0"/>
            <a:ext cx="7918450" cy="71229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 smtClean="0"/>
              <a:t>Waveform Inversion Velocity</a:t>
            </a:r>
            <a:endParaRPr lang="en-US" sz="3600" dirty="0"/>
          </a:p>
        </p:txBody>
      </p:sp>
      <p:grpSp>
        <p:nvGrpSpPr>
          <p:cNvPr id="3" name="Group 6"/>
          <p:cNvGrpSpPr/>
          <p:nvPr/>
        </p:nvGrpSpPr>
        <p:grpSpPr>
          <a:xfrm>
            <a:off x="53578" y="1813389"/>
            <a:ext cx="908042" cy="4975904"/>
            <a:chOff x="10719" y="1684416"/>
            <a:chExt cx="908042" cy="4708275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-2003906" y="3912892"/>
              <a:ext cx="4398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depth (</a:t>
              </a:r>
              <a:r>
                <a:rPr lang="en-US" dirty="0" err="1" smtClean="0"/>
                <a:t>mbsl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8892" y="1684416"/>
              <a:ext cx="803734" cy="32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0-</a:t>
              </a:r>
              <a:endParaRPr 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757" y="6072346"/>
              <a:ext cx="803734" cy="32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500-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742" y="2565933"/>
              <a:ext cx="803734" cy="32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100-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742" y="5191504"/>
              <a:ext cx="803734" cy="32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400-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5027" y="4316639"/>
              <a:ext cx="803734" cy="32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300-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8877" y="3450436"/>
              <a:ext cx="803734" cy="32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200-</a:t>
              </a:r>
              <a:endParaRPr lang="en-US" sz="16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640508" y="1983283"/>
            <a:ext cx="5018584" cy="46814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662467" y="4719269"/>
            <a:ext cx="52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22916" y="2497380"/>
            <a:ext cx="12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seafloor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130524" y="5803515"/>
            <a:ext cx="618506" cy="293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08605" y="5874924"/>
            <a:ext cx="1270042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Velocity</a:t>
            </a:r>
          </a:p>
          <a:p>
            <a:pPr algn="ctr"/>
            <a:r>
              <a:rPr lang="en-US" sz="1600" dirty="0" smtClean="0"/>
              <a:t>200 m/</a:t>
            </a:r>
            <a:r>
              <a:rPr lang="en-US" sz="1600" dirty="0" err="1" smtClean="0"/>
              <a:t>s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4149882" y="1407764"/>
            <a:ext cx="70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1400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69180" y="1387498"/>
            <a:ext cx="70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990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05146" y="730115"/>
            <a:ext cx="846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dirty="0" smtClean="0"/>
              <a:t>Inversion of several adjacent </a:t>
            </a:r>
            <a:r>
              <a:rPr lang="en-US" sz="2000" dirty="0" err="1" smtClean="0"/>
              <a:t>CDPs</a:t>
            </a:r>
            <a:r>
              <a:rPr lang="en-US" sz="2000" dirty="0" smtClean="0"/>
              <a:t> are averaged to represent final velocity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190 m/</a:t>
            </a:r>
            <a:r>
              <a:rPr lang="en-US" sz="2000" dirty="0" err="1" smtClean="0"/>
              <a:t>s</a:t>
            </a:r>
            <a:r>
              <a:rPr lang="en-US" sz="2000" dirty="0" smtClean="0"/>
              <a:t> velocity difference at bright spots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6" y="1976843"/>
            <a:ext cx="2615979" cy="468873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437637" y="6277563"/>
            <a:ext cx="773057" cy="158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07125" y="6283830"/>
            <a:ext cx="668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 km</a:t>
            </a:r>
            <a:endParaRPr lang="en-US" sz="1600" dirty="0"/>
          </a:p>
        </p:txBody>
      </p:sp>
      <p:sp>
        <p:nvSpPr>
          <p:cNvPr id="30" name="Left Brace 29"/>
          <p:cNvSpPr/>
          <p:nvPr/>
        </p:nvSpPr>
        <p:spPr>
          <a:xfrm rot="5400000">
            <a:off x="4364793" y="1424586"/>
            <a:ext cx="243288" cy="8328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 rot="5400000">
            <a:off x="6207855" y="1436796"/>
            <a:ext cx="243288" cy="832897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eft Brace 28"/>
          <p:cNvSpPr/>
          <p:nvPr/>
        </p:nvSpPr>
        <p:spPr>
          <a:xfrm rot="16200000">
            <a:off x="6810245" y="1441878"/>
            <a:ext cx="570601" cy="3785540"/>
          </a:xfrm>
          <a:prstGeom prst="leftBrace">
            <a:avLst>
              <a:gd name="adj1" fmla="val 81060"/>
              <a:gd name="adj2" fmla="val 50000"/>
            </a:avLst>
          </a:prstGeom>
          <a:ln w="3492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5" y="188259"/>
            <a:ext cx="7918450" cy="72593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Velocity Predicted Pore Pressure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54" y="2236393"/>
            <a:ext cx="3467454" cy="4249529"/>
          </a:xfrm>
          <a:prstGeom prst="rect">
            <a:avLst/>
          </a:prstGeom>
        </p:spPr>
      </p:pic>
      <p:grpSp>
        <p:nvGrpSpPr>
          <p:cNvPr id="3" name="Group 9"/>
          <p:cNvGrpSpPr/>
          <p:nvPr/>
        </p:nvGrpSpPr>
        <p:grpSpPr>
          <a:xfrm>
            <a:off x="317539" y="2041093"/>
            <a:ext cx="1005524" cy="4589492"/>
            <a:chOff x="27550" y="1684416"/>
            <a:chExt cx="891211" cy="4747010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-2003906" y="3929722"/>
              <a:ext cx="4398581" cy="335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depth (</a:t>
              </a:r>
              <a:r>
                <a:rPr lang="en-US" dirty="0" err="1" smtClean="0"/>
                <a:t>mbsl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8892" y="1684416"/>
              <a:ext cx="803734" cy="359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0-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757" y="6072346"/>
              <a:ext cx="803734" cy="359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500-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742" y="2565933"/>
              <a:ext cx="803734" cy="359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100-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742" y="5191504"/>
              <a:ext cx="803734" cy="359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400-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5027" y="4316638"/>
              <a:ext cx="803734" cy="359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300-</a:t>
              </a:r>
              <a:endParaRPr 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876" y="3450436"/>
              <a:ext cx="803734" cy="359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200-</a:t>
              </a:r>
              <a:endParaRPr lang="en-US" sz="1600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241377" y="2237591"/>
            <a:ext cx="3436086" cy="425201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33"/>
          <p:cNvGrpSpPr/>
          <p:nvPr/>
        </p:nvGrpSpPr>
        <p:grpSpPr>
          <a:xfrm>
            <a:off x="1178109" y="1893516"/>
            <a:ext cx="3577734" cy="382881"/>
            <a:chOff x="4810130" y="2269177"/>
            <a:chExt cx="3171000" cy="339353"/>
          </a:xfrm>
        </p:grpSpPr>
        <p:sp>
          <p:nvSpPr>
            <p:cNvPr id="35" name="TextBox 34"/>
            <p:cNvSpPr txBox="1"/>
            <p:nvPr/>
          </p:nvSpPr>
          <p:spPr>
            <a:xfrm>
              <a:off x="4859839" y="2270164"/>
              <a:ext cx="1043012" cy="33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1400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5306" y="2269177"/>
              <a:ext cx="1043012" cy="33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990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10130" y="2300832"/>
              <a:ext cx="386529" cy="307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N</a:t>
              </a:r>
              <a:endParaRPr lang="en-US" sz="16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94601" y="2299854"/>
              <a:ext cx="386529" cy="307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smtClean="0"/>
                <a:t>S</a:t>
              </a:r>
              <a:endParaRPr lang="en-US" sz="1600" b="1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528377" y="3720584"/>
            <a:ext cx="1079883" cy="85213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low velocity zone</a:t>
            </a:r>
            <a:endParaRPr lang="en-US" sz="1600" dirty="0"/>
          </a:p>
        </p:txBody>
      </p:sp>
      <p:cxnSp>
        <p:nvCxnSpPr>
          <p:cNvPr id="43" name="Straight Arrow Connector 42"/>
          <p:cNvCxnSpPr/>
          <p:nvPr/>
        </p:nvCxnSpPr>
        <p:spPr>
          <a:xfrm rot="10800000" flipV="1">
            <a:off x="3224905" y="4434717"/>
            <a:ext cx="401494" cy="3599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46434" y="911705"/>
            <a:ext cx="7804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 Assume major differences in velocity are from pore pressure</a:t>
            </a:r>
            <a:endParaRPr lang="en-US" sz="2000" dirty="0"/>
          </a:p>
        </p:txBody>
      </p:sp>
      <p:sp>
        <p:nvSpPr>
          <p:cNvPr id="58" name="Rectangle 57"/>
          <p:cNvSpPr/>
          <p:nvPr/>
        </p:nvSpPr>
        <p:spPr>
          <a:xfrm>
            <a:off x="5111017" y="1708430"/>
            <a:ext cx="1938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 smtClean="0"/>
              <a:t>Bowers (1995)</a:t>
            </a:r>
          </a:p>
        </p:txBody>
      </p:sp>
      <p:graphicFrame>
        <p:nvGraphicFramePr>
          <p:cNvPr id="3994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140283"/>
              </p:ext>
            </p:extLst>
          </p:nvPr>
        </p:nvGraphicFramePr>
        <p:xfrm>
          <a:off x="5059432" y="2237549"/>
          <a:ext cx="1874748" cy="873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Document" r:id="rId4" imgW="927100" imgH="431800" progId="Word.Document.12">
                  <p:link updateAutomatic="1"/>
                </p:oleObj>
              </mc:Choice>
              <mc:Fallback>
                <p:oleObj name="Document" r:id="rId4" imgW="927100" imgH="431800" progId="Word.Document.12">
                  <p:link updateAutomatic="1"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432" y="2237549"/>
                        <a:ext cx="1874748" cy="873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980355"/>
              </p:ext>
            </p:extLst>
          </p:nvPr>
        </p:nvGraphicFramePr>
        <p:xfrm>
          <a:off x="5696730" y="4351314"/>
          <a:ext cx="2795472" cy="1090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1" name="Document" r:id="rId6" imgW="1562100" imgH="609600" progId="Word.Document.12">
                  <p:link updateAutomatic="1"/>
                </p:oleObj>
              </mc:Choice>
              <mc:Fallback>
                <p:oleObj name="Document" r:id="rId6" imgW="1562100" imgH="609600" progId="Word.Document.12">
                  <p:link updateAutomatic="1"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730" y="4351314"/>
                        <a:ext cx="2795472" cy="1090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7262457" y="2486829"/>
          <a:ext cx="1624995" cy="366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2" name="Equation" r:id="rId8" imgW="901700" imgH="203200" progId="Equation.3">
                  <p:embed/>
                </p:oleObj>
              </mc:Choice>
              <mc:Fallback>
                <p:oleObj name="Equation" r:id="rId8" imgW="901700" imgH="2032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2457" y="2486829"/>
                        <a:ext cx="1624995" cy="3661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/>
        </p:nvGraphicFramePr>
        <p:xfrm>
          <a:off x="6119368" y="5904217"/>
          <a:ext cx="2086841" cy="38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3" name="Equation" r:id="rId10" imgW="1092200" imgH="203200" progId="Equation.3">
                  <p:embed/>
                </p:oleObj>
              </mc:Choice>
              <mc:Fallback>
                <p:oleObj name="Equation" r:id="rId10" imgW="1092200" imgH="2032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368" y="5904217"/>
                        <a:ext cx="2086841" cy="3882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7091756" y="1713574"/>
            <a:ext cx="1938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u="sng" dirty="0" smtClean="0"/>
              <a:t>Effective Stress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72752" y="3626873"/>
            <a:ext cx="32456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difference in pore pressure with respect to velocity </a:t>
            </a:r>
            <a:endParaRPr lang="en-US" sz="2000" u="sng" dirty="0" smtClean="0"/>
          </a:p>
        </p:txBody>
      </p:sp>
      <p:sp>
        <p:nvSpPr>
          <p:cNvPr id="31" name="Down Arrow 30"/>
          <p:cNvSpPr/>
          <p:nvPr/>
        </p:nvSpPr>
        <p:spPr>
          <a:xfrm>
            <a:off x="6988185" y="5405416"/>
            <a:ext cx="368122" cy="355861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593334"/>
              </p:ext>
            </p:extLst>
          </p:nvPr>
        </p:nvGraphicFramePr>
        <p:xfrm>
          <a:off x="2944993" y="938746"/>
          <a:ext cx="5715640" cy="969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Document" r:id="rId3" imgW="2921000" imgH="495300" progId="Word.Document.12">
                  <p:link updateAutomatic="1"/>
                </p:oleObj>
              </mc:Choice>
              <mc:Fallback>
                <p:oleObj name="Document" r:id="rId3" imgW="2921000" imgH="495300" progId="Word.Document.12">
                  <p:link updateAutomatic="1"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993" y="938746"/>
                        <a:ext cx="5715640" cy="969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831"/>
            <a:ext cx="8229600" cy="74414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1D Fluid Flow Modeling</a:t>
            </a:r>
            <a:endParaRPr lang="en-US" sz="3600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764530" y="2075538"/>
            <a:ext cx="15422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ice </a:t>
            </a:r>
            <a:r>
              <a:rPr lang="en-US" dirty="0"/>
              <a:t>sheet weight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165306" y="2092744"/>
            <a:ext cx="20274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sediment </a:t>
            </a:r>
            <a:r>
              <a:rPr lang="en-US" dirty="0"/>
              <a:t>loading </a:t>
            </a:r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 rot="5400000">
            <a:off x="5385589" y="1401652"/>
            <a:ext cx="304800" cy="1096438"/>
          </a:xfrm>
          <a:prstGeom prst="rightBrace">
            <a:avLst>
              <a:gd name="adj1" fmla="val 3750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 rot="5400000">
            <a:off x="6981438" y="1234173"/>
            <a:ext cx="304800" cy="1419125"/>
          </a:xfrm>
          <a:prstGeom prst="rightBrace">
            <a:avLst>
              <a:gd name="adj1" fmla="val 4375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FDE689"/>
              </a:solidFill>
            </a:endParaRP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 rot="5400000">
            <a:off x="3313861" y="1618047"/>
            <a:ext cx="304800" cy="705720"/>
          </a:xfrm>
          <a:prstGeom prst="rightBrace">
            <a:avLst>
              <a:gd name="adj1" fmla="val 3750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20825" y="2118221"/>
            <a:ext cx="13022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fluid </a:t>
            </a:r>
            <a:r>
              <a:rPr lang="en-US" dirty="0" smtClean="0"/>
              <a:t>flux</a:t>
            </a:r>
          </a:p>
          <a:p>
            <a:pPr algn="ctr"/>
            <a:r>
              <a:rPr lang="en-US" dirty="0" smtClean="0"/>
              <a:t>of </a:t>
            </a:r>
            <a:r>
              <a:rPr lang="en-US" dirty="0"/>
              <a:t>system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765647" y="4766713"/>
            <a:ext cx="337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depth (</a:t>
            </a:r>
            <a:r>
              <a:rPr lang="en-US" dirty="0" err="1" smtClean="0"/>
              <a:t>mbsl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3770" y="3080466"/>
            <a:ext cx="80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0-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03426" y="6416949"/>
            <a:ext cx="80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600-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56386" y="5299334"/>
            <a:ext cx="80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400-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68656" y="4171819"/>
            <a:ext cx="80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200-</a:t>
            </a:r>
            <a:endParaRPr lang="en-US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rcRect r="20259"/>
          <a:stretch>
            <a:fillRect/>
          </a:stretch>
        </p:blipFill>
        <p:spPr>
          <a:xfrm>
            <a:off x="1475728" y="3257968"/>
            <a:ext cx="6627232" cy="33648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45257" y="2903351"/>
            <a:ext cx="664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Geologic History in Model</a:t>
            </a:r>
            <a:endParaRPr lang="en-US" u="sng" dirty="0"/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7742980" y="2088191"/>
            <a:ext cx="14177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outside source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16200000" flipV="1">
            <a:off x="8176358" y="1872760"/>
            <a:ext cx="369454" cy="1616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5810" y="1035749"/>
            <a:ext cx="2632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Used to understand origin of localized, velocity-predicted overpressure 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307097" y="5203545"/>
            <a:ext cx="1360776" cy="82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60474" y="5207508"/>
            <a:ext cx="1360776" cy="82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01652" y="5191015"/>
            <a:ext cx="1360776" cy="82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5" y="180176"/>
            <a:ext cx="7918450" cy="652916"/>
          </a:xfrm>
        </p:spPr>
        <p:txBody>
          <a:bodyPr>
            <a:noAutofit/>
          </a:bodyPr>
          <a:lstStyle/>
          <a:p>
            <a:r>
              <a:rPr lang="en-US" sz="3600" dirty="0" smtClean="0"/>
              <a:t>Model Predicted Pore Pressure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3888027" y="1857700"/>
            <a:ext cx="192229" cy="38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20491" t="5967" r="1232" b="7762"/>
          <a:stretch>
            <a:fillRect/>
          </a:stretch>
        </p:blipFill>
        <p:spPr>
          <a:xfrm>
            <a:off x="3866047" y="2432072"/>
            <a:ext cx="2405634" cy="3531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709286" y="5906986"/>
            <a:ext cx="723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806764" y="5905956"/>
            <a:ext cx="723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859531" y="5898553"/>
            <a:ext cx="723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825327" y="6140824"/>
            <a:ext cx="2423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overpressure (</a:t>
            </a:r>
            <a:r>
              <a:rPr lang="en-US" sz="1600" dirty="0" err="1" smtClean="0"/>
              <a:t>MPa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5220256" y="4240435"/>
            <a:ext cx="317234" cy="3176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850653" y="2437986"/>
            <a:ext cx="2399586" cy="351729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616959" y="1956936"/>
            <a:ext cx="274818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1D Fluid Flow Model</a:t>
            </a:r>
            <a:endParaRPr lang="en-US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4942478" y="3805120"/>
            <a:ext cx="1330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source </a:t>
            </a:r>
            <a:r>
              <a:rPr lang="en-US" sz="1600" dirty="0" smtClean="0"/>
              <a:t>term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4059327" y="4425981"/>
            <a:ext cx="835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U1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67049" y="2717552"/>
            <a:ext cx="126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seafloor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136122" y="4960128"/>
            <a:ext cx="178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term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455588" y="1955397"/>
            <a:ext cx="2418951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Model Domain</a:t>
            </a:r>
            <a:endParaRPr lang="en-US" u="sng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13" y="2416486"/>
            <a:ext cx="2884483" cy="3528309"/>
          </a:xfrm>
          <a:prstGeom prst="rect">
            <a:avLst/>
          </a:prstGeom>
        </p:spPr>
      </p:pic>
      <p:grpSp>
        <p:nvGrpSpPr>
          <p:cNvPr id="3" name="Group 79"/>
          <p:cNvGrpSpPr/>
          <p:nvPr/>
        </p:nvGrpSpPr>
        <p:grpSpPr>
          <a:xfrm>
            <a:off x="0" y="2233860"/>
            <a:ext cx="909493" cy="3827895"/>
            <a:chOff x="2948004" y="2161853"/>
            <a:chExt cx="909493" cy="3827895"/>
          </a:xfrm>
        </p:grpSpPr>
        <p:sp>
          <p:nvSpPr>
            <p:cNvPr id="81" name="TextBox 80"/>
            <p:cNvSpPr txBox="1"/>
            <p:nvPr/>
          </p:nvSpPr>
          <p:spPr>
            <a:xfrm rot="16200000">
              <a:off x="1383764" y="3896152"/>
              <a:ext cx="3497810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depth (</a:t>
              </a:r>
              <a:r>
                <a:rPr lang="en-US" dirty="0" err="1" smtClean="0"/>
                <a:t>mbsl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019550" y="2161853"/>
              <a:ext cx="836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0-</a:t>
              </a:r>
              <a:endParaRPr lang="en-US" sz="16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013162" y="5651194"/>
              <a:ext cx="836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500-</a:t>
              </a:r>
              <a:endParaRPr lang="en-US" sz="16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020846" y="2862847"/>
              <a:ext cx="836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100-</a:t>
              </a:r>
              <a:endParaRPr lang="en-US" sz="16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020846" y="4950736"/>
              <a:ext cx="836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400-</a:t>
              </a:r>
              <a:endParaRPr lang="en-US" sz="16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10544" y="4255033"/>
              <a:ext cx="836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300-</a:t>
              </a:r>
              <a:endParaRPr lang="en-US" sz="16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011838" y="3566216"/>
              <a:ext cx="836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200-</a:t>
              </a:r>
              <a:endParaRPr lang="en-US" sz="1600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386370" y="1957984"/>
            <a:ext cx="362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Waveform Inversion Velocity</a:t>
            </a:r>
            <a:endParaRPr lang="en-US" u="sng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rcRect r="62405" b="12381"/>
          <a:stretch>
            <a:fillRect/>
          </a:stretch>
        </p:blipFill>
        <p:spPr>
          <a:xfrm>
            <a:off x="6398679" y="2427281"/>
            <a:ext cx="613194" cy="3540606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 rot="10800000">
            <a:off x="7027267" y="4905708"/>
            <a:ext cx="523394" cy="15393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19631" y="3188285"/>
            <a:ext cx="1831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late Pleistocene</a:t>
            </a:r>
          </a:p>
          <a:p>
            <a:r>
              <a:rPr lang="en-US" sz="1600" dirty="0" smtClean="0"/>
              <a:t>moderate sedimentation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104237" y="4210443"/>
            <a:ext cx="18395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glacigenic</a:t>
            </a:r>
            <a:r>
              <a:rPr lang="en-US" sz="1600" dirty="0" smtClean="0"/>
              <a:t> sedimentation</a:t>
            </a:r>
            <a:endParaRPr lang="en-US" sz="16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058055" y="3050735"/>
            <a:ext cx="254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064213" y="4273013"/>
            <a:ext cx="254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056515" y="4750226"/>
            <a:ext cx="254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064213" y="5035013"/>
            <a:ext cx="254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033146" y="5136614"/>
            <a:ext cx="157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glacial and sediment loading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5400000" flipH="1" flipV="1">
            <a:off x="4728235" y="4846457"/>
            <a:ext cx="372462" cy="3156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5400000">
            <a:off x="3681221" y="3914475"/>
            <a:ext cx="1098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hydrostatic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 rot="2962662">
            <a:off x="4214014" y="3447186"/>
            <a:ext cx="1098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lithostatic</a:t>
            </a:r>
            <a:endParaRPr lang="en-US" sz="1400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734101" y="1012345"/>
            <a:ext cx="7603742" cy="73994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Mechanism beyond 1D ice sheet and sediment loading is needed to generate localized higher overpressure within </a:t>
            </a:r>
            <a:r>
              <a:rPr lang="en-US" sz="2000" dirty="0" err="1" smtClean="0"/>
              <a:t>glacigenic</a:t>
            </a:r>
            <a:r>
              <a:rPr lang="en-US" sz="2000" dirty="0" smtClean="0"/>
              <a:t> sediments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5" y="81299"/>
            <a:ext cx="7918450" cy="6719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Conceptual Models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8511"/>
          <a:stretch>
            <a:fillRect/>
          </a:stretch>
        </p:blipFill>
        <p:spPr>
          <a:xfrm>
            <a:off x="0" y="1179182"/>
            <a:ext cx="9144000" cy="305269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4844" y="744953"/>
            <a:ext cx="8229600" cy="106103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Flow focusing </a:t>
            </a:r>
            <a:r>
              <a:rPr lang="en-US" sz="2000" dirty="0" smtClean="0"/>
              <a:t>- lateral migration of fluid through permeable pathways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5832" y="1212170"/>
            <a:ext cx="204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MIS 12 Overpressure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9711" y="1212170"/>
            <a:ext cx="2457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Rapid LGM Sedimentation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135865" y="4601544"/>
            <a:ext cx="2886494" cy="1477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b="1" dirty="0" smtClean="0"/>
              <a:t>Extrusion moraines </a:t>
            </a:r>
            <a:r>
              <a:rPr lang="en-US" sz="2000" dirty="0" smtClean="0"/>
              <a:t>- deformation feature from release of glacial overpressure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5735" b="3012"/>
          <a:stretch>
            <a:fillRect/>
          </a:stretch>
        </p:blipFill>
        <p:spPr>
          <a:xfrm>
            <a:off x="807516" y="4283991"/>
            <a:ext cx="4954675" cy="246174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5374084" y="6247900"/>
            <a:ext cx="995674" cy="158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597173" y="6086813"/>
            <a:ext cx="88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100 m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0961" y="4299672"/>
            <a:ext cx="4943390" cy="244606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032" y="6079341"/>
            <a:ext cx="768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sand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 rot="10800000">
            <a:off x="548769" y="6737897"/>
            <a:ext cx="203832" cy="158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>
            <a:off x="552216" y="5824063"/>
            <a:ext cx="203832" cy="158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547822" y="5521746"/>
            <a:ext cx="203832" cy="158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551268" y="4850951"/>
            <a:ext cx="203832" cy="158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5000868"/>
            <a:ext cx="82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sand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09748" y="5486945"/>
            <a:ext cx="701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clay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71303" y="4531299"/>
            <a:ext cx="133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surface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09758" y="6079341"/>
            <a:ext cx="2686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Boulton</a:t>
            </a:r>
            <a:r>
              <a:rPr lang="en-US" dirty="0" smtClean="0"/>
              <a:t> and </a:t>
            </a:r>
            <a:r>
              <a:rPr lang="en-US" dirty="0" err="1" smtClean="0"/>
              <a:t>Caban</a:t>
            </a:r>
            <a:r>
              <a:rPr lang="en-US" dirty="0" smtClean="0"/>
              <a:t>, 1995)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26598" y="4299672"/>
            <a:ext cx="4927753" cy="24382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647" y="146135"/>
            <a:ext cx="8763000" cy="609600"/>
          </a:xfrm>
        </p:spPr>
        <p:txBody>
          <a:bodyPr>
            <a:noAutofit/>
          </a:bodyPr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Continental Shelf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Well Data</a:t>
            </a:r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8038" y="2188314"/>
            <a:ext cx="5583227" cy="362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Content Placeholder 2"/>
          <p:cNvSpPr>
            <a:spLocks/>
          </p:cNvSpPr>
          <p:nvPr/>
        </p:nvSpPr>
        <p:spPr bwMode="auto">
          <a:xfrm>
            <a:off x="537109" y="937561"/>
            <a:ext cx="6250275" cy="136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/>
              <a:t>Wells on Nantucket </a:t>
            </a:r>
            <a:r>
              <a:rPr lang="en-US" sz="2000" dirty="0" smtClean="0"/>
              <a:t>Island </a:t>
            </a:r>
            <a:r>
              <a:rPr lang="en-US" sz="2000" dirty="0"/>
              <a:t>and</a:t>
            </a:r>
            <a:r>
              <a:rPr lang="en-US" sz="2000" dirty="0" smtClean="0"/>
              <a:t> offshore </a:t>
            </a:r>
            <a:r>
              <a:rPr lang="en-US" sz="2000" dirty="0"/>
              <a:t>New Jersey show </a:t>
            </a:r>
            <a:r>
              <a:rPr lang="en-US" sz="2000" dirty="0" smtClean="0"/>
              <a:t>water up to 500 </a:t>
            </a:r>
            <a:r>
              <a:rPr lang="en-US" sz="2000" dirty="0" err="1" smtClean="0"/>
              <a:t>mbsl</a:t>
            </a:r>
            <a:r>
              <a:rPr lang="en-US" sz="2000" dirty="0" smtClean="0"/>
              <a:t> and up to 100 km offshore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/>
              <a:t>Source of non-renewable freshwater</a:t>
            </a:r>
            <a:endParaRPr lang="en-US" sz="2000" dirty="0"/>
          </a:p>
        </p:txBody>
      </p:sp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6005512" y="6553200"/>
            <a:ext cx="3138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modified from Hathaway et al., (1979)</a:t>
            </a:r>
          </a:p>
        </p:txBody>
      </p:sp>
      <p:sp>
        <p:nvSpPr>
          <p:cNvPr id="21510" name="Text Box 8"/>
          <p:cNvSpPr txBox="1">
            <a:spLocks noChangeArrowheads="1"/>
          </p:cNvSpPr>
          <p:nvPr/>
        </p:nvSpPr>
        <p:spPr bwMode="auto">
          <a:xfrm>
            <a:off x="0" y="6553200"/>
            <a:ext cx="3235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modified from </a:t>
            </a:r>
            <a:r>
              <a:rPr lang="en-US" sz="1400" dirty="0" err="1"/>
              <a:t>Marksamer</a:t>
            </a:r>
            <a:r>
              <a:rPr lang="en-US" sz="1400" dirty="0"/>
              <a:t> et al., (2007)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2483599"/>
            <a:ext cx="3307097" cy="3334866"/>
            <a:chOff x="511320" y="2961897"/>
            <a:chExt cx="2754542" cy="27776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rcRect t="3930" b="10035"/>
            <a:stretch>
              <a:fillRect/>
            </a:stretch>
          </p:blipFill>
          <p:spPr>
            <a:xfrm>
              <a:off x="511320" y="2961897"/>
              <a:ext cx="2672069" cy="260428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707155" y="5434447"/>
              <a:ext cx="1558707" cy="30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4460"/>
            <a:ext cx="8229600" cy="307344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Influence of Late Pleistocene Glaciations on the Hydrogeology of the Continental Shelf Offshore Massachusetts, USA</a:t>
            </a:r>
            <a:br>
              <a:rPr lang="en-US" b="1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37"/>
            <a:ext cx="8229600" cy="71320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Previous Models</a:t>
            </a:r>
            <a:endParaRPr lang="en-US" sz="3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94007" y="935571"/>
            <a:ext cx="2620262" cy="3881237"/>
            <a:chOff x="116983" y="758674"/>
            <a:chExt cx="3998332" cy="59224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983" y="758674"/>
              <a:ext cx="3998332" cy="592249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rot="16200000" flipH="1">
              <a:off x="2010317" y="3794179"/>
              <a:ext cx="2374991" cy="12848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51" y="911531"/>
            <a:ext cx="3288309" cy="38807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614" y="5027400"/>
            <a:ext cx="4939194" cy="1769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60" y="4920471"/>
            <a:ext cx="3222121" cy="1862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51372" y="2938923"/>
            <a:ext cx="2368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400" dirty="0" smtClean="0"/>
              <a:t>Person et al. (2003)</a:t>
            </a:r>
          </a:p>
          <a:p>
            <a:pPr marL="342900" indent="-342900">
              <a:buAutoNum type="arabicParenBoth"/>
            </a:pPr>
            <a:r>
              <a:rPr lang="en-US" sz="1400" dirty="0" smtClean="0"/>
              <a:t>Cohen et al. (2010)</a:t>
            </a:r>
          </a:p>
          <a:p>
            <a:pPr marL="342900" indent="-342900">
              <a:buAutoNum type="arabicParenBoth"/>
            </a:pPr>
            <a:r>
              <a:rPr lang="en-US" sz="1400" dirty="0" err="1" smtClean="0"/>
              <a:t>Marksamer</a:t>
            </a:r>
            <a:r>
              <a:rPr lang="en-US" sz="1400" dirty="0" smtClean="0"/>
              <a:t> et al. (2007)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0" y="6550223"/>
            <a:ext cx="1597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1400" dirty="0" smtClean="0"/>
              <a:t>Person et al. (2003)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10082" y="6550223"/>
            <a:ext cx="1933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1400" dirty="0" err="1" smtClean="0"/>
              <a:t>Marksamer</a:t>
            </a:r>
            <a:r>
              <a:rPr lang="en-US" sz="1400" dirty="0" smtClean="0"/>
              <a:t> et al. (2007)</a:t>
            </a:r>
            <a:endParaRPr lang="en-US" sz="1400" dirty="0"/>
          </a:p>
        </p:txBody>
      </p:sp>
      <p:cxnSp>
        <p:nvCxnSpPr>
          <p:cNvPr id="17" name="Straight Connector 16"/>
          <p:cNvCxnSpPr/>
          <p:nvPr/>
        </p:nvCxnSpPr>
        <p:spPr>
          <a:xfrm rot="16200000" flipH="1">
            <a:off x="2450002" y="2792807"/>
            <a:ext cx="891912" cy="482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3D </a:t>
            </a:r>
            <a:r>
              <a:rPr lang="en-US" sz="3600" dirty="0" err="1" smtClean="0"/>
              <a:t>Hydrogeologic</a:t>
            </a:r>
            <a:r>
              <a:rPr lang="en-US" sz="3600" dirty="0" smtClean="0"/>
              <a:t> Model (PGEOFE)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431" y="1776830"/>
            <a:ext cx="6858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Variable-density groundwater flow</a:t>
            </a:r>
          </a:p>
          <a:p>
            <a:r>
              <a:rPr lang="en-US" sz="2800" dirty="0" smtClean="0"/>
              <a:t>Solute transport</a:t>
            </a:r>
          </a:p>
          <a:p>
            <a:r>
              <a:rPr lang="en-US" sz="2800" dirty="0" smtClean="0"/>
              <a:t>Heat transfer</a:t>
            </a:r>
          </a:p>
          <a:p>
            <a:endParaRPr lang="en-US" sz="2800" dirty="0" smtClean="0"/>
          </a:p>
          <a:p>
            <a:r>
              <a:rPr lang="en-US" sz="2800" dirty="0" smtClean="0"/>
              <a:t>Sea-level fluctuations</a:t>
            </a:r>
          </a:p>
          <a:p>
            <a:r>
              <a:rPr lang="en-US" sz="2800" dirty="0" smtClean="0"/>
              <a:t>Ice-sheet growth and retreat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191725" y="1890423"/>
            <a:ext cx="191623" cy="1398222"/>
          </a:xfrm>
          <a:prstGeom prst="rightBrac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01093" y="2079599"/>
            <a:ext cx="243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Solves coupled equations using finite element method </a:t>
            </a:r>
            <a:endParaRPr lang="en-US" sz="2000" dirty="0"/>
          </a:p>
        </p:txBody>
      </p:sp>
      <p:sp>
        <p:nvSpPr>
          <p:cNvPr id="6" name="Right Brace 5"/>
          <p:cNvSpPr/>
          <p:nvPr/>
        </p:nvSpPr>
        <p:spPr>
          <a:xfrm>
            <a:off x="6192742" y="3792280"/>
            <a:ext cx="182198" cy="1060783"/>
          </a:xfrm>
          <a:prstGeom prst="rightBrac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50631" y="3947814"/>
            <a:ext cx="2490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Pleistocene climate as boundary conditions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37731" y="1259508"/>
            <a:ext cx="5847257" cy="5529085"/>
            <a:chOff x="2004051" y="1513074"/>
            <a:chExt cx="5542068" cy="5344926"/>
          </a:xfrm>
        </p:grpSpPr>
        <p:grpSp>
          <p:nvGrpSpPr>
            <p:cNvPr id="10" name="Group 9"/>
            <p:cNvGrpSpPr/>
            <p:nvPr/>
          </p:nvGrpSpPr>
          <p:grpSpPr>
            <a:xfrm>
              <a:off x="2004051" y="1513074"/>
              <a:ext cx="5542068" cy="5344926"/>
              <a:chOff x="2004051" y="1513074"/>
              <a:chExt cx="5542068" cy="534492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04051" y="1569402"/>
                <a:ext cx="5542068" cy="5288598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7372930" y="1517357"/>
                <a:ext cx="164942" cy="1649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280157" y="1513074"/>
                <a:ext cx="164942" cy="1649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040991" y="1628525"/>
                <a:ext cx="164942" cy="1649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28792" y="3694434"/>
                <a:ext cx="185387" cy="1523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919158" y="1640117"/>
              <a:ext cx="1934348" cy="142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42637" y="3710191"/>
              <a:ext cx="2522046" cy="175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507"/>
            <a:ext cx="8229600" cy="63394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Model Set-Up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607691" y="697854"/>
            <a:ext cx="7016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 Numerical grid based on seismic and </a:t>
            </a:r>
            <a:r>
              <a:rPr lang="en-US" sz="2000" dirty="0" err="1" smtClean="0"/>
              <a:t>lithologic</a:t>
            </a:r>
            <a:r>
              <a:rPr lang="en-US" sz="2000" dirty="0" smtClean="0"/>
              <a:t> interpretations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 Horizontal grid spacing = 1-2 km, vertical = 20 – 400 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0030" y="3458068"/>
            <a:ext cx="17997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3D grid</a:t>
            </a:r>
            <a:endParaRPr lang="en-US" u="sng" dirty="0"/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3704781" y="5872051"/>
            <a:ext cx="2025911" cy="264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707757" y="3763312"/>
            <a:ext cx="2074606" cy="58477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ts val="1920"/>
              </a:lnSpc>
            </a:pPr>
            <a:r>
              <a:rPr lang="en-US" sz="1600" dirty="0" smtClean="0"/>
              <a:t>Unit 7: glacial outwash</a:t>
            </a:r>
          </a:p>
          <a:p>
            <a:pPr>
              <a:lnSpc>
                <a:spcPts val="1920"/>
              </a:lnSpc>
            </a:pPr>
            <a:r>
              <a:rPr lang="en-US" sz="1600" dirty="0" smtClean="0"/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92637" y="4254654"/>
            <a:ext cx="2870798" cy="107721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ts val="1920"/>
              </a:lnSpc>
            </a:pPr>
            <a:r>
              <a:rPr lang="en-US" sz="1600" dirty="0" smtClean="0"/>
              <a:t>Unit 6: sand, silt, clay </a:t>
            </a:r>
            <a:r>
              <a:rPr lang="en-US" sz="1600" dirty="0" err="1" smtClean="0"/>
              <a:t>clinoforms</a:t>
            </a:r>
            <a:endParaRPr lang="en-US" sz="1600" dirty="0" smtClean="0"/>
          </a:p>
          <a:p>
            <a:pPr>
              <a:lnSpc>
                <a:spcPts val="1920"/>
              </a:lnSpc>
            </a:pPr>
            <a:r>
              <a:rPr lang="en-US" sz="1600" dirty="0" smtClean="0"/>
              <a:t>Unit 5: thin clay layer</a:t>
            </a:r>
          </a:p>
          <a:p>
            <a:pPr>
              <a:lnSpc>
                <a:spcPts val="1920"/>
              </a:lnSpc>
            </a:pPr>
            <a:r>
              <a:rPr lang="en-US" sz="1600" dirty="0" smtClean="0"/>
              <a:t>Unit 4: </a:t>
            </a:r>
            <a:r>
              <a:rPr lang="en-US" sz="1600" dirty="0" err="1" smtClean="0"/>
              <a:t>glacigenic</a:t>
            </a:r>
            <a:r>
              <a:rPr lang="en-US" sz="1600" dirty="0" smtClean="0"/>
              <a:t> sediments</a:t>
            </a:r>
          </a:p>
          <a:p>
            <a:pPr>
              <a:lnSpc>
                <a:spcPts val="1920"/>
              </a:lnSpc>
            </a:pPr>
            <a:endParaRPr lang="en-US" sz="1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5786449" y="4042746"/>
            <a:ext cx="1096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U2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716530" y="5200761"/>
            <a:ext cx="2562921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ts val="1920"/>
              </a:lnSpc>
            </a:pPr>
            <a:r>
              <a:rPr lang="en-US" sz="1600" dirty="0" smtClean="0"/>
              <a:t>Unit 3: silt/clay </a:t>
            </a:r>
            <a:r>
              <a:rPr lang="en-US" sz="1600" dirty="0" err="1" smtClean="0"/>
              <a:t>clinoforms</a:t>
            </a:r>
            <a:endParaRPr lang="en-US" sz="1600" dirty="0" smtClean="0"/>
          </a:p>
          <a:p>
            <a:pPr>
              <a:lnSpc>
                <a:spcPts val="1920"/>
              </a:lnSpc>
            </a:pPr>
            <a:r>
              <a:rPr lang="en-US" sz="1600" dirty="0" smtClean="0"/>
              <a:t>Unit 2: carbonate mud</a:t>
            </a:r>
          </a:p>
          <a:p>
            <a:pPr>
              <a:lnSpc>
                <a:spcPts val="1920"/>
              </a:lnSpc>
            </a:pPr>
            <a:r>
              <a:rPr lang="en-US" sz="1600" dirty="0" smtClean="0"/>
              <a:t>Unit 1: carbonate sandstone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91173" y="4995193"/>
            <a:ext cx="1096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U1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496683" y="3461641"/>
            <a:ext cx="2274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Model Units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884"/>
            <a:ext cx="8229600" cy="8386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Groundwater Flow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4366"/>
            <a:ext cx="8229600" cy="79128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3D equation describing variable-density fluid flow that incorporates the effects of ice sheet loading (Cohen et al., 2010; Person et al., 2012) </a:t>
            </a:r>
            <a:endParaRPr lang="en-US" sz="2000" dirty="0"/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505389"/>
              </p:ext>
            </p:extLst>
          </p:nvPr>
        </p:nvGraphicFramePr>
        <p:xfrm>
          <a:off x="1037997" y="2028531"/>
          <a:ext cx="4456783" cy="87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8" name="Document" r:id="rId3" imgW="2273300" imgH="444500" progId="Word.Document.12">
                  <p:link updateAutomatic="1"/>
                </p:oleObj>
              </mc:Choice>
              <mc:Fallback>
                <p:oleObj name="Document" r:id="rId3" imgW="2273300" imgH="4445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997" y="2028531"/>
                        <a:ext cx="4456783" cy="87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061919" y="3160457"/>
            <a:ext cx="23531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Variable-density</a:t>
            </a:r>
          </a:p>
          <a:p>
            <a:pPr algn="ctr"/>
            <a:r>
              <a:rPr lang="en-US" dirty="0" smtClean="0"/>
              <a:t>fluid flux</a:t>
            </a:r>
            <a:endParaRPr lang="en-US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286472" y="3208474"/>
            <a:ext cx="14751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ice </a:t>
            </a:r>
            <a:r>
              <a:rPr lang="en-US" dirty="0"/>
              <a:t>sheet weight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2993424" y="5284057"/>
          <a:ext cx="2890892" cy="633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9" name="Equation" r:id="rId5" imgW="927100" imgH="203200" progId="Equation.3">
                  <p:embed/>
                </p:oleObj>
              </mc:Choice>
              <mc:Fallback>
                <p:oleObj name="Equation" r:id="rId5" imgW="9271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424" y="5284057"/>
                        <a:ext cx="2890892" cy="6339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23"/>
          <p:cNvGrpSpPr>
            <a:grpSpLocks/>
          </p:cNvGrpSpPr>
          <p:nvPr/>
        </p:nvGrpSpPr>
        <p:grpSpPr bwMode="auto">
          <a:xfrm>
            <a:off x="867405" y="4189274"/>
            <a:ext cx="2209800" cy="2381250"/>
            <a:chOff x="768" y="2676"/>
            <a:chExt cx="1392" cy="1500"/>
          </a:xfrm>
        </p:grpSpPr>
        <p:sp>
          <p:nvSpPr>
            <p:cNvPr id="11" name="AutoShape 15"/>
            <p:cNvSpPr>
              <a:spLocks noChangeArrowheads="1"/>
            </p:cNvSpPr>
            <p:nvPr/>
          </p:nvSpPr>
          <p:spPr bwMode="auto">
            <a:xfrm>
              <a:off x="1344" y="3168"/>
              <a:ext cx="816" cy="816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AutoShape 16"/>
            <p:cNvSpPr>
              <a:spLocks noChangeArrowheads="1"/>
            </p:cNvSpPr>
            <p:nvPr/>
          </p:nvSpPr>
          <p:spPr bwMode="auto">
            <a:xfrm>
              <a:off x="768" y="3600"/>
              <a:ext cx="576" cy="144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 rot="-5400000">
              <a:off x="1416" y="2904"/>
              <a:ext cx="576" cy="144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-2963137">
              <a:off x="1224" y="3816"/>
              <a:ext cx="576" cy="144"/>
            </a:xfrm>
            <a:prstGeom prst="leftRightArrow">
              <a:avLst>
                <a:gd name="adj1" fmla="val 50000"/>
                <a:gd name="adj2" fmla="val 8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960" y="3408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 i="1"/>
                <a:t>u</a:t>
              </a: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 rot="-5400000">
              <a:off x="1458" y="286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 i="1"/>
                <a:t>u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 rot="-2391817">
              <a:off x="1296" y="3696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 i="1"/>
                <a:t>u</a:t>
              </a:r>
            </a:p>
          </p:txBody>
        </p:sp>
        <p:sp>
          <p:nvSpPr>
            <p:cNvPr id="18" name="AutoShape 30"/>
            <p:cNvSpPr>
              <a:spLocks noChangeArrowheads="1"/>
            </p:cNvSpPr>
            <p:nvPr/>
          </p:nvSpPr>
          <p:spPr bwMode="auto">
            <a:xfrm rot="16200000">
              <a:off x="1626" y="2820"/>
              <a:ext cx="624" cy="336"/>
            </a:xfrm>
            <a:prstGeom prst="leftArrow">
              <a:avLst>
                <a:gd name="adj1" fmla="val 50000"/>
                <a:gd name="adj2" fmla="val 4642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dirty="0"/>
                <a:t>ice</a:t>
              </a:r>
            </a:p>
          </p:txBody>
        </p:sp>
      </p:grpSp>
      <p:sp>
        <p:nvSpPr>
          <p:cNvPr id="21" name="AutoShape 8"/>
          <p:cNvSpPr>
            <a:spLocks/>
          </p:cNvSpPr>
          <p:nvPr/>
        </p:nvSpPr>
        <p:spPr bwMode="auto">
          <a:xfrm rot="5400000">
            <a:off x="2088364" y="1942483"/>
            <a:ext cx="304800" cy="2182476"/>
          </a:xfrm>
          <a:prstGeom prst="rightBrace">
            <a:avLst>
              <a:gd name="adj1" fmla="val 3750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22" name="AutoShape 8"/>
          <p:cNvSpPr>
            <a:spLocks/>
          </p:cNvSpPr>
          <p:nvPr/>
        </p:nvSpPr>
        <p:spPr bwMode="auto">
          <a:xfrm rot="5400000">
            <a:off x="4858483" y="2632709"/>
            <a:ext cx="304800" cy="826559"/>
          </a:xfrm>
          <a:prstGeom prst="rightBrace">
            <a:avLst>
              <a:gd name="adj1" fmla="val 3750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6469831" y="3486091"/>
            <a:ext cx="2537502" cy="156966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 smtClean="0"/>
              <a:t>η</a:t>
            </a:r>
            <a:r>
              <a:rPr lang="en-US" sz="1600" dirty="0" smtClean="0"/>
              <a:t> = 	ice sheet thickness</a:t>
            </a:r>
          </a:p>
          <a:p>
            <a:r>
              <a:rPr lang="en-US" sz="1600" dirty="0" err="1" smtClean="0"/>
              <a:t>ρ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= 	ice density</a:t>
            </a:r>
          </a:p>
          <a:p>
            <a:r>
              <a:rPr lang="en-US" sz="1600" dirty="0" smtClean="0"/>
              <a:t>S</a:t>
            </a:r>
            <a:r>
              <a:rPr lang="en-US" sz="1600" baseline="-25000" dirty="0" smtClean="0"/>
              <a:t>s</a:t>
            </a:r>
            <a:r>
              <a:rPr lang="en-US" sz="1600" dirty="0" smtClean="0"/>
              <a:t> = 	specific storage</a:t>
            </a:r>
          </a:p>
          <a:p>
            <a:r>
              <a:rPr lang="en-US" sz="1600" dirty="0" smtClean="0"/>
              <a:t>K = 	hydraulic conductivity</a:t>
            </a:r>
          </a:p>
          <a:p>
            <a:r>
              <a:rPr lang="en-US" sz="1600" dirty="0" err="1" smtClean="0">
                <a:sym typeface="Symbol"/>
              </a:rPr>
              <a:t></a:t>
            </a:r>
            <a:r>
              <a:rPr lang="en-US" sz="1600" baseline="-25000" dirty="0" err="1" smtClean="0"/>
              <a:t>r</a:t>
            </a:r>
            <a:r>
              <a:rPr lang="en-US" sz="1600" dirty="0" smtClean="0"/>
              <a:t> = 	relative viscosity </a:t>
            </a:r>
          </a:p>
          <a:p>
            <a:r>
              <a:rPr lang="en-US" sz="1600" dirty="0" err="1" smtClean="0"/>
              <a:t>ρ</a:t>
            </a:r>
            <a:r>
              <a:rPr lang="en-US" sz="1600" baseline="-25000" dirty="0" err="1" smtClean="0"/>
              <a:t>r</a:t>
            </a:r>
            <a:r>
              <a:rPr lang="en-US" sz="1600" dirty="0" smtClean="0"/>
              <a:t> = 	relative density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840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Solute and Heat Transport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877" y="1244340"/>
            <a:ext cx="8229600" cy="66884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Model solute and heat transport, use to update fluid density and viscosity </a:t>
            </a:r>
            <a:endParaRPr lang="en-US" sz="2000" dirty="0"/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928251"/>
              </p:ext>
            </p:extLst>
          </p:nvPr>
        </p:nvGraphicFramePr>
        <p:xfrm>
          <a:off x="4200525" y="1838325"/>
          <a:ext cx="46926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4" name="Equation" r:id="rId3" imgW="2831760" imgH="393480" progId="Equation.3">
                  <p:embed/>
                </p:oleObj>
              </mc:Choice>
              <mc:Fallback>
                <p:oleObj name="Equation" r:id="rId3" imgW="283176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5" y="1838325"/>
                        <a:ext cx="469265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36419" y="2637839"/>
            <a:ext cx="15374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advection</a:t>
            </a:r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57482" y="2613300"/>
            <a:ext cx="20942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diffusion</a:t>
            </a:r>
            <a:endParaRPr lang="en-US" dirty="0"/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 rot="5400000">
            <a:off x="2096220" y="1939884"/>
            <a:ext cx="304800" cy="1049155"/>
          </a:xfrm>
          <a:prstGeom prst="rightBrace">
            <a:avLst>
              <a:gd name="adj1" fmla="val 47917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 rot="5400000">
            <a:off x="3142082" y="2102258"/>
            <a:ext cx="304800" cy="724407"/>
          </a:xfrm>
          <a:prstGeom prst="rightBrace">
            <a:avLst>
              <a:gd name="adj1" fmla="val 37500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90098" y="2827052"/>
            <a:ext cx="17934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change in concentration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398060" y="2686536"/>
            <a:ext cx="17742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conduction</a:t>
            </a:r>
            <a:endParaRPr lang="en-US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7668872" y="2666744"/>
            <a:ext cx="14751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advection</a:t>
            </a:r>
            <a:endParaRPr lang="en-US" dirty="0"/>
          </a:p>
        </p:txBody>
      </p:sp>
      <p:sp>
        <p:nvSpPr>
          <p:cNvPr id="14" name="AutoShape 8"/>
          <p:cNvSpPr>
            <a:spLocks/>
          </p:cNvSpPr>
          <p:nvPr/>
        </p:nvSpPr>
        <p:spPr bwMode="auto">
          <a:xfrm rot="5400000">
            <a:off x="7129793" y="2211441"/>
            <a:ext cx="304800" cy="688136"/>
          </a:xfrm>
          <a:prstGeom prst="rightBrace">
            <a:avLst>
              <a:gd name="adj1" fmla="val 47917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8"/>
          <p:cNvSpPr>
            <a:spLocks/>
          </p:cNvSpPr>
          <p:nvPr/>
        </p:nvSpPr>
        <p:spPr bwMode="auto">
          <a:xfrm rot="5400000">
            <a:off x="8245446" y="2185911"/>
            <a:ext cx="304800" cy="688136"/>
          </a:xfrm>
          <a:prstGeom prst="rightBrace">
            <a:avLst>
              <a:gd name="adj1" fmla="val 47917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/>
          <p:cNvSpPr>
            <a:spLocks/>
          </p:cNvSpPr>
          <p:nvPr/>
        </p:nvSpPr>
        <p:spPr bwMode="auto">
          <a:xfrm rot="5400000">
            <a:off x="873555" y="2364751"/>
            <a:ext cx="304800" cy="575876"/>
          </a:xfrm>
          <a:prstGeom prst="rightBrace">
            <a:avLst>
              <a:gd name="adj1" fmla="val 47917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/>
          <p:cNvSpPr>
            <a:spLocks/>
          </p:cNvSpPr>
          <p:nvPr/>
        </p:nvSpPr>
        <p:spPr bwMode="auto">
          <a:xfrm rot="5400000">
            <a:off x="5273839" y="1631643"/>
            <a:ext cx="304800" cy="2054364"/>
          </a:xfrm>
          <a:prstGeom prst="rightBrace">
            <a:avLst>
              <a:gd name="adj1" fmla="val 47917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rot="10800000" vert="eaVert"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4518849" y="2813790"/>
            <a:ext cx="17934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change in temperature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21637" y="4297419"/>
            <a:ext cx="4008103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Φ</a:t>
            </a:r>
            <a:r>
              <a:rPr lang="en-US" sz="1600" dirty="0" smtClean="0"/>
              <a:t> = 	porosity</a:t>
            </a:r>
          </a:p>
          <a:p>
            <a:r>
              <a:rPr lang="en-US" sz="1600" dirty="0" smtClean="0"/>
              <a:t>C  = 	solute concentration</a:t>
            </a:r>
          </a:p>
          <a:p>
            <a:r>
              <a:rPr lang="en-US" sz="1600" dirty="0" smtClean="0"/>
              <a:t>∇ = 	gradient operator</a:t>
            </a:r>
          </a:p>
          <a:p>
            <a:r>
              <a:rPr lang="en-US" sz="1600" dirty="0" err="1" smtClean="0"/>
              <a:t>t</a:t>
            </a:r>
            <a:r>
              <a:rPr lang="en-US" sz="1600" dirty="0" smtClean="0"/>
              <a:t> = 	time</a:t>
            </a:r>
          </a:p>
          <a:p>
            <a:r>
              <a:rPr lang="en-US" sz="1600" dirty="0" smtClean="0"/>
              <a:t>D = 	3D hydrodynamic dispersion-diffusion</a:t>
            </a:r>
          </a:p>
          <a:p>
            <a:r>
              <a:rPr lang="en-US" sz="1600" dirty="0" err="1" smtClean="0"/>
              <a:t>q</a:t>
            </a:r>
            <a:r>
              <a:rPr lang="en-US" sz="1600" dirty="0" smtClean="0"/>
              <a:t> = 	specific discharge vector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948275" y="4090267"/>
            <a:ext cx="3628735" cy="1754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= 	specific heat capacities of solid </a:t>
            </a:r>
          </a:p>
          <a:p>
            <a:r>
              <a:rPr lang="en-US" dirty="0" err="1" smtClean="0"/>
              <a:t>c</a:t>
            </a:r>
            <a:r>
              <a:rPr lang="en-US" baseline="-25000" dirty="0" err="1" smtClean="0"/>
              <a:t>f</a:t>
            </a:r>
            <a:r>
              <a:rPr lang="en-US" dirty="0" smtClean="0"/>
              <a:t> = 	specific heat capacities of liquid</a:t>
            </a:r>
          </a:p>
          <a:p>
            <a:r>
              <a:rPr lang="en-US" dirty="0" err="1" smtClean="0"/>
              <a:t>ρ</a:t>
            </a:r>
            <a:r>
              <a:rPr lang="en-US" baseline="-25000" dirty="0" err="1" smtClean="0"/>
              <a:t>s</a:t>
            </a:r>
            <a:r>
              <a:rPr lang="en-US" dirty="0" smtClean="0"/>
              <a:t> = 	densities of solid</a:t>
            </a:r>
          </a:p>
          <a:p>
            <a:r>
              <a:rPr lang="en-US" dirty="0" err="1" smtClean="0"/>
              <a:t>ρ</a:t>
            </a:r>
            <a:r>
              <a:rPr lang="en-US" baseline="-25000" dirty="0" err="1" smtClean="0"/>
              <a:t>f</a:t>
            </a:r>
            <a:r>
              <a:rPr lang="en-US" dirty="0" smtClean="0"/>
              <a:t> = 	densities of liquid</a:t>
            </a:r>
          </a:p>
          <a:p>
            <a:r>
              <a:rPr lang="en-US" dirty="0" smtClean="0"/>
              <a:t>T = 	temperature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λ</a:t>
            </a:r>
            <a:r>
              <a:rPr lang="en-US" dirty="0" smtClean="0"/>
              <a:t> = 	thermal dispersion-conduction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847356" y="66796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545057"/>
              </p:ext>
            </p:extLst>
          </p:nvPr>
        </p:nvGraphicFramePr>
        <p:xfrm>
          <a:off x="711200" y="1827213"/>
          <a:ext cx="28924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5" name="Equation" r:id="rId5" imgW="1536480" imgH="393480" progId="Equation.3">
                  <p:embed/>
                </p:oleObj>
              </mc:Choice>
              <mc:Fallback>
                <p:oleObj name="Equation" r:id="rId5" imgW="1536480" imgH="393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1827213"/>
                        <a:ext cx="2892425" cy="741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52558" y="3653201"/>
            <a:ext cx="31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Initial Condition: </a:t>
            </a:r>
            <a:r>
              <a:rPr lang="en-US" dirty="0" smtClean="0"/>
              <a:t>35 </a:t>
            </a:r>
            <a:r>
              <a:rPr lang="en-US" dirty="0" err="1" smtClean="0"/>
              <a:t>ppt</a:t>
            </a:r>
            <a:r>
              <a:rPr lang="en-US" dirty="0" smtClean="0"/>
              <a:t> salinity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885"/>
            <a:ext cx="8229600" cy="8386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Sea-Level Boundary Condition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98" y="945525"/>
            <a:ext cx="8584262" cy="944228"/>
          </a:xfrm>
        </p:spPr>
        <p:txBody>
          <a:bodyPr>
            <a:noAutofit/>
          </a:bodyPr>
          <a:lstStyle/>
          <a:p>
            <a:r>
              <a:rPr lang="en-US" sz="2000" dirty="0" smtClean="0"/>
              <a:t>Initialize the model with a sinusoidal sea-level curve for </a:t>
            </a:r>
            <a:r>
              <a:rPr lang="en-US" sz="2000" dirty="0" smtClean="0"/>
              <a:t>1 Ma</a:t>
            </a:r>
            <a:endParaRPr lang="en-US" sz="2000" dirty="0" smtClean="0"/>
          </a:p>
          <a:p>
            <a:r>
              <a:rPr lang="en-US" sz="2000" dirty="0" smtClean="0"/>
              <a:t>Prescribe an idealized, 2 Ma Pleistocene sea-level curve</a:t>
            </a:r>
            <a:endParaRPr lang="en-US" sz="2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9809" y="2289435"/>
            <a:ext cx="8598831" cy="4288912"/>
            <a:chOff x="340269" y="2356723"/>
            <a:chExt cx="8598831" cy="4288912"/>
          </a:xfrm>
        </p:grpSpPr>
        <p:pic>
          <p:nvPicPr>
            <p:cNvPr id="5" name="Picture 4" descr="A.tiff"/>
            <p:cNvPicPr/>
            <p:nvPr/>
          </p:nvPicPr>
          <p:blipFill>
            <a:blip r:embed="rId2"/>
            <a:srcRect t="32842"/>
            <a:stretch>
              <a:fillRect/>
            </a:stretch>
          </p:blipFill>
          <p:spPr>
            <a:xfrm>
              <a:off x="507529" y="2567099"/>
              <a:ext cx="8137221" cy="399865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07529" y="2550277"/>
              <a:ext cx="416649" cy="3884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8256" y="2633158"/>
              <a:ext cx="416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0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0269" y="4239069"/>
              <a:ext cx="642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-120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142484" y="3345306"/>
              <a:ext cx="155600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relative</a:t>
              </a:r>
            </a:p>
            <a:p>
              <a:pPr algn="ctr"/>
              <a:r>
                <a:rPr lang="en-US" sz="1600" dirty="0" smtClean="0"/>
                <a:t>sea level (m)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3220" y="4518746"/>
              <a:ext cx="416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3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4810" y="5761435"/>
              <a:ext cx="416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-141601" y="5279329"/>
              <a:ext cx="1536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δ</a:t>
              </a:r>
              <a:r>
                <a:rPr lang="en-US" sz="1600" baseline="30000" dirty="0" smtClean="0"/>
                <a:t>18</a:t>
              </a:r>
              <a:r>
                <a:rPr lang="en-US" sz="1600" dirty="0" smtClean="0"/>
                <a:t>O (%)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 flipV="1">
              <a:off x="927909" y="4440932"/>
              <a:ext cx="7716841" cy="128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36270" y="2365134"/>
              <a:ext cx="21960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Early Pleistocene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20143" y="2356723"/>
              <a:ext cx="17240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Mid Pleistocene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4222" y="2356723"/>
              <a:ext cx="22328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Late Pleistocene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0314" y="6307081"/>
              <a:ext cx="769761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time (Ma B.P.)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3220" y="6232439"/>
              <a:ext cx="753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86050" y="6245077"/>
              <a:ext cx="753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0</a:t>
              </a:r>
              <a:endParaRPr lang="en-US" sz="16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23677" y="5591129"/>
            <a:ext cx="21525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Global Averaged Oxygen Isotope Curve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30398" y="6418271"/>
            <a:ext cx="212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Lisiecki</a:t>
            </a:r>
            <a:r>
              <a:rPr lang="en-US" sz="1400" dirty="0" smtClean="0"/>
              <a:t> and </a:t>
            </a:r>
            <a:r>
              <a:rPr lang="en-US" sz="1400" dirty="0" err="1" smtClean="0"/>
              <a:t>Raymo</a:t>
            </a:r>
            <a:r>
              <a:rPr lang="en-US" sz="1400" dirty="0" smtClean="0"/>
              <a:t>, 2005)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54142" y="1501637"/>
            <a:ext cx="4415648" cy="5249159"/>
            <a:chOff x="2589597" y="1820530"/>
            <a:chExt cx="4164798" cy="4950958"/>
          </a:xfrm>
        </p:grpSpPr>
        <p:pic>
          <p:nvPicPr>
            <p:cNvPr id="4" name="Picture 3" descr="A.tiff"/>
            <p:cNvPicPr/>
            <p:nvPr/>
          </p:nvPicPr>
          <p:blipFill>
            <a:blip r:embed="rId2"/>
            <a:srcRect t="4251"/>
            <a:stretch>
              <a:fillRect/>
            </a:stretch>
          </p:blipFill>
          <p:spPr>
            <a:xfrm>
              <a:off x="2589597" y="1952028"/>
              <a:ext cx="4164798" cy="481946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589597" y="4238704"/>
              <a:ext cx="230920" cy="239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06091" y="1820530"/>
              <a:ext cx="230920" cy="239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470"/>
            <a:ext cx="8229600" cy="84688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Ice Sheet Boundary Condition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369"/>
            <a:ext cx="8229600" cy="98133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Time series of ice sheet thickness and extent that represents the late Pleistocene glacial history on the shelf 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t="2892"/>
          <a:stretch>
            <a:fillRect/>
          </a:stretch>
        </p:blipFill>
        <p:spPr>
          <a:xfrm>
            <a:off x="414053" y="1641051"/>
            <a:ext cx="2134312" cy="497423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2490632" y="2795565"/>
            <a:ext cx="305144" cy="2317268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88565" y="3471779"/>
            <a:ext cx="1179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shelf crossing glaciations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8867" y="6550223"/>
            <a:ext cx="1857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u="sng" dirty="0" smtClean="0"/>
              <a:t>(Berry and Piper, 1993)</a:t>
            </a:r>
            <a:endParaRPr lang="en-US" sz="14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728"/>
            <a:ext cx="8229600" cy="72318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Results: Sea-Level Change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11" y="1434893"/>
            <a:ext cx="7331693" cy="2320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57" y="3884094"/>
            <a:ext cx="4259243" cy="283642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783412"/>
            <a:ext cx="8229600" cy="5772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18 km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of freshwater (1.1 % of total fluid volume ) emplaced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7511098" y="2304671"/>
            <a:ext cx="16987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salinity (</a:t>
            </a:r>
            <a:r>
              <a:rPr lang="en-US" sz="1600" dirty="0" err="1" smtClean="0"/>
              <a:t>ppt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7402" y="5102206"/>
            <a:ext cx="20741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average salinity (</a:t>
            </a:r>
            <a:r>
              <a:rPr lang="en-US" sz="1600" dirty="0" err="1" smtClean="0"/>
              <a:t>ppt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500170" y="6512019"/>
            <a:ext cx="37161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time (Ma B.P.)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443247" y="1233733"/>
            <a:ext cx="60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present salinity</a:t>
            </a:r>
            <a:endParaRPr lang="en-US" b="1" u="sng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30688" y="3768653"/>
            <a:ext cx="766983" cy="15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30689" y="3842866"/>
            <a:ext cx="775229" cy="371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 km</a:t>
            </a:r>
            <a:endParaRPr lang="en-US" dirty="0"/>
          </a:p>
        </p:txBody>
      </p:sp>
      <p:pic>
        <p:nvPicPr>
          <p:cNvPr id="12" name="Picture 11" descr="A.tiff"/>
          <p:cNvPicPr/>
          <p:nvPr/>
        </p:nvPicPr>
        <p:blipFill>
          <a:blip r:embed="rId4"/>
          <a:stretch>
            <a:fillRect/>
          </a:stretch>
        </p:blipFill>
        <p:spPr>
          <a:xfrm>
            <a:off x="5723504" y="4131192"/>
            <a:ext cx="2399914" cy="235708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16200000" flipH="1">
            <a:off x="5702963" y="4811800"/>
            <a:ext cx="2028644" cy="96491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24"/>
            <a:ext cx="8229600" cy="69270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Results: Pleistocene Ice Sheets</a:t>
            </a:r>
            <a:endParaRPr lang="en-US" sz="3600" dirty="0"/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141105" y="766917"/>
            <a:ext cx="8874786" cy="10225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35 km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of freshwater (2.2 % of total fluid volume)  emplaced by LGM ice sheet</a:t>
            </a:r>
          </a:p>
          <a:p>
            <a:r>
              <a:rPr lang="en-US" sz="2000" dirty="0" smtClean="0"/>
              <a:t>100 km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of freshwater (6.3 % of total fluid volume) emplaced by MIS 12 ice sheet</a:t>
            </a:r>
          </a:p>
          <a:p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005634" y="1525603"/>
            <a:ext cx="7157631" cy="5332397"/>
            <a:chOff x="1005634" y="1525603"/>
            <a:chExt cx="7157631" cy="53323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634" y="1525603"/>
              <a:ext cx="7157631" cy="533239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46350" y="3942882"/>
              <a:ext cx="244829" cy="253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40144" y="1637811"/>
            <a:ext cx="55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present salinity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524" y="165917"/>
            <a:ext cx="886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Modern Flow Rates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15720" y="4114691"/>
            <a:ext cx="347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(Wilson, 2005)</a:t>
            </a:r>
            <a:endParaRPr lang="en-US" sz="1400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933104" y="4936994"/>
            <a:ext cx="50261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Braton</a:t>
            </a:r>
            <a:r>
              <a:rPr lang="en-US" sz="1400" dirty="0" smtClean="0"/>
              <a:t>, 2010)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2" y="1916824"/>
            <a:ext cx="3554391" cy="2180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503" y="1918964"/>
            <a:ext cx="5237236" cy="3059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793" y="956595"/>
            <a:ext cx="5737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 Current flow cannot explain the offshore freshwater </a:t>
            </a:r>
            <a:endParaRPr lang="en-US" sz="2000" dirty="0"/>
          </a:p>
        </p:txBody>
      </p:sp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495300" y="5325094"/>
          <a:ext cx="28130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Equation" r:id="rId5" imgW="1371600" imgH="495300" progId="Equation.3">
                  <p:embed/>
                </p:oleObj>
              </mc:Choice>
              <mc:Fallback>
                <p:oleObj name="Equation" r:id="rId5" imgW="1371600" imgH="495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5325094"/>
                        <a:ext cx="2813050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87977"/>
            <a:ext cx="3859655" cy="762000"/>
          </a:xfrm>
        </p:spPr>
        <p:txBody>
          <a:bodyPr>
            <a:normAutofit/>
          </a:bodyPr>
          <a:lstStyle/>
          <a:p>
            <a:r>
              <a:rPr lang="en-US" sz="1800" u="sng" dirty="0" err="1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Ghyben</a:t>
            </a:r>
            <a:r>
              <a:rPr lang="en-US" sz="1800" u="sng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-Herzberg Principle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27020" t="6895" r="19085" b="16797"/>
          <a:stretch>
            <a:fillRect/>
          </a:stretch>
        </p:blipFill>
        <p:spPr>
          <a:xfrm>
            <a:off x="4271273" y="1726159"/>
            <a:ext cx="3707197" cy="188020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78501"/>
            <a:ext cx="8229600" cy="66304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More Freshwater Than Previous Models</a:t>
            </a:r>
            <a:endParaRPr lang="en-US" sz="3600" dirty="0"/>
          </a:p>
        </p:txBody>
      </p:sp>
      <p:sp>
        <p:nvSpPr>
          <p:cNvPr id="15" name="Right Triangle 14"/>
          <p:cNvSpPr/>
          <p:nvPr/>
        </p:nvSpPr>
        <p:spPr>
          <a:xfrm>
            <a:off x="4259017" y="2336400"/>
            <a:ext cx="3735948" cy="97308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209540" y="3659601"/>
            <a:ext cx="4362729" cy="375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81652" y="3299326"/>
            <a:ext cx="3695383" cy="2978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75510" y="1742652"/>
            <a:ext cx="3703267" cy="185720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277407" y="1357668"/>
            <a:ext cx="368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err="1" smtClean="0">
                <a:solidFill>
                  <a:srgbClr val="000000"/>
                </a:solidFill>
              </a:rPr>
              <a:t>Marksamer</a:t>
            </a:r>
            <a:r>
              <a:rPr lang="en-US" u="sng" dirty="0" smtClean="0">
                <a:solidFill>
                  <a:srgbClr val="000000"/>
                </a:solidFill>
              </a:rPr>
              <a:t> et al. (2007)</a:t>
            </a:r>
            <a:endParaRPr lang="en-US" u="sng" dirty="0">
              <a:solidFill>
                <a:srgbClr val="000000"/>
              </a:solidFill>
            </a:endParaRPr>
          </a:p>
        </p:txBody>
      </p:sp>
      <p:grpSp>
        <p:nvGrpSpPr>
          <p:cNvPr id="3" name="Group 34"/>
          <p:cNvGrpSpPr/>
          <p:nvPr/>
        </p:nvGrpSpPr>
        <p:grpSpPr>
          <a:xfrm>
            <a:off x="4279923" y="3700456"/>
            <a:ext cx="4513116" cy="2734394"/>
            <a:chOff x="4542688" y="3741692"/>
            <a:chExt cx="4513116" cy="2734394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140315" y="6140731"/>
              <a:ext cx="2523621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rcRect l="6675" t="17911" r="12917" b="22550"/>
            <a:stretch>
              <a:fillRect/>
            </a:stretch>
          </p:blipFill>
          <p:spPr>
            <a:xfrm>
              <a:off x="4542688" y="4147195"/>
              <a:ext cx="3715519" cy="1841085"/>
            </a:xfrm>
            <a:prstGeom prst="rect">
              <a:avLst/>
            </a:prstGeom>
            <a:ln w="0">
              <a:solidFill>
                <a:schemeClr val="tx1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4550474" y="4132607"/>
              <a:ext cx="3703267" cy="18572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73305" y="6106754"/>
              <a:ext cx="2474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100 km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57594" y="3741692"/>
              <a:ext cx="368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>
                  <a:solidFill>
                    <a:srgbClr val="000000"/>
                  </a:solidFill>
                </a:rPr>
                <a:t>This Study</a:t>
              </a:r>
              <a:endParaRPr lang="en-US" u="sng" dirty="0">
                <a:solidFill>
                  <a:srgbClr val="000000"/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3236" y="4025875"/>
              <a:ext cx="752568" cy="201141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71268" y="1543019"/>
            <a:ext cx="3184277" cy="4716680"/>
            <a:chOff x="254774" y="1608995"/>
            <a:chExt cx="3184277" cy="4716680"/>
          </a:xfrm>
        </p:grpSpPr>
        <p:grpSp>
          <p:nvGrpSpPr>
            <p:cNvPr id="2" name="Group 25"/>
            <p:cNvGrpSpPr/>
            <p:nvPr/>
          </p:nvGrpSpPr>
          <p:grpSpPr>
            <a:xfrm>
              <a:off x="254774" y="1608995"/>
              <a:ext cx="3184277" cy="4716680"/>
              <a:chOff x="116983" y="758674"/>
              <a:chExt cx="3998332" cy="592249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983" y="758674"/>
                <a:ext cx="3998332" cy="5922490"/>
              </a:xfrm>
              <a:prstGeom prst="rect">
                <a:avLst/>
              </a:prstGeom>
            </p:spPr>
          </p:pic>
          <p:cxnSp>
            <p:nvCxnSpPr>
              <p:cNvPr id="28" name="Straight Connector 27"/>
              <p:cNvCxnSpPr/>
              <p:nvPr/>
            </p:nvCxnSpPr>
            <p:spPr>
              <a:xfrm rot="16200000" flipH="1">
                <a:off x="2406722" y="4060629"/>
                <a:ext cx="1625694" cy="859508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/>
            <p:nvPr/>
          </p:nvCxnSpPr>
          <p:spPr>
            <a:xfrm rot="16200000" flipH="1">
              <a:off x="1501942" y="4337475"/>
              <a:ext cx="1509109" cy="56905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8020431" y="1654842"/>
            <a:ext cx="752568" cy="2011410"/>
            <a:chOff x="8044031" y="1704324"/>
            <a:chExt cx="752568" cy="201141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4031" y="1704324"/>
              <a:ext cx="752568" cy="201141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rcRect t="17590"/>
            <a:stretch>
              <a:fillRect/>
            </a:stretch>
          </p:blipFill>
          <p:spPr>
            <a:xfrm rot="16200000" flipV="1">
              <a:off x="7300732" y="2583104"/>
              <a:ext cx="1810314" cy="263908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3608672" y="1540499"/>
            <a:ext cx="722261" cy="2046726"/>
            <a:chOff x="3592178" y="1606475"/>
            <a:chExt cx="722261" cy="2046726"/>
          </a:xfrm>
        </p:grpSpPr>
        <p:sp>
          <p:nvSpPr>
            <p:cNvPr id="39" name="TextBox 38"/>
            <p:cNvSpPr txBox="1"/>
            <p:nvPr/>
          </p:nvSpPr>
          <p:spPr>
            <a:xfrm>
              <a:off x="3616392" y="1606475"/>
              <a:ext cx="698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0</a:t>
              </a:r>
              <a:endParaRPr lang="en-US" sz="16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92178" y="3197132"/>
              <a:ext cx="698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2911392" y="2548032"/>
              <a:ext cx="1871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elevation (m)</a:t>
              </a:r>
              <a:endParaRPr lang="en-US" sz="16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612623" y="3911196"/>
            <a:ext cx="722261" cy="2046726"/>
            <a:chOff x="3592178" y="1606475"/>
            <a:chExt cx="722261" cy="2046726"/>
          </a:xfrm>
        </p:grpSpPr>
        <p:sp>
          <p:nvSpPr>
            <p:cNvPr id="47" name="TextBox 46"/>
            <p:cNvSpPr txBox="1"/>
            <p:nvPr/>
          </p:nvSpPr>
          <p:spPr>
            <a:xfrm>
              <a:off x="3616392" y="1606475"/>
              <a:ext cx="698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0</a:t>
              </a:r>
              <a:endParaRPr lang="en-US" sz="16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92178" y="3197132"/>
              <a:ext cx="698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2911392" y="2548032"/>
              <a:ext cx="1871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elevation (m)</a:t>
              </a:r>
              <a:endParaRPr 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75"/>
            <a:ext cx="8229600" cy="7561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Results: Sensitivity Tests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5188" b="9185"/>
          <a:stretch>
            <a:fillRect/>
          </a:stretch>
        </p:blipFill>
        <p:spPr>
          <a:xfrm>
            <a:off x="306400" y="725693"/>
            <a:ext cx="4078088" cy="61115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rot="10800000">
            <a:off x="4310353" y="1300166"/>
            <a:ext cx="559393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05727" y="1058276"/>
            <a:ext cx="223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Low-permeability</a:t>
            </a:r>
          </a:p>
          <a:p>
            <a:r>
              <a:rPr lang="en-US" dirty="0" smtClean="0"/>
              <a:t>confining layer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46461" y="3909277"/>
            <a:ext cx="239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Higher-permeability carbonate aquifer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4294633" y="4226758"/>
            <a:ext cx="559393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 rot="10800000">
            <a:off x="4338775" y="5193107"/>
            <a:ext cx="385528" cy="1269930"/>
          </a:xfrm>
          <a:prstGeom prst="leftBrace">
            <a:avLst>
              <a:gd name="adj1" fmla="val 3382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749402" y="5346725"/>
            <a:ext cx="202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Alternating layers of high and low permeability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62982" y="1088512"/>
            <a:ext cx="181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109 km</a:t>
            </a:r>
            <a:r>
              <a:rPr lang="en-US" baseline="30000" dirty="0" smtClean="0"/>
              <a:t>3</a:t>
            </a:r>
            <a:r>
              <a:rPr lang="en-US" dirty="0" smtClean="0"/>
              <a:t> freshwater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32229" y="3969750"/>
            <a:ext cx="181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104 km</a:t>
            </a:r>
            <a:r>
              <a:rPr lang="en-US" baseline="30000" dirty="0" smtClean="0"/>
              <a:t>3</a:t>
            </a:r>
            <a:r>
              <a:rPr lang="en-US" dirty="0" smtClean="0"/>
              <a:t> freshwater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161779" y="5552350"/>
            <a:ext cx="181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70 km</a:t>
            </a:r>
            <a:r>
              <a:rPr lang="en-US" baseline="30000" dirty="0" smtClean="0"/>
              <a:t>3</a:t>
            </a:r>
            <a:r>
              <a:rPr lang="en-US" dirty="0" smtClean="0"/>
              <a:t> freshwater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1877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Stratigraphy</a:t>
            </a:r>
            <a:r>
              <a:rPr lang="en-US" sz="3600" dirty="0" smtClean="0"/>
              <a:t> and the MIS 12 Ice sheet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2271"/>
            <a:ext cx="8229600" cy="84456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Remnant overpressure after MIS 12 ice sheet retreat maintained by low permeability </a:t>
            </a:r>
            <a:r>
              <a:rPr lang="en-US" sz="2000" dirty="0" err="1" smtClean="0"/>
              <a:t>clinoform</a:t>
            </a:r>
            <a:r>
              <a:rPr lang="en-US" sz="2000" dirty="0" smtClean="0"/>
              <a:t> in Unit 3 and Unit 5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" y="1731767"/>
            <a:ext cx="7022538" cy="4953068"/>
          </a:xfrm>
          <a:prstGeom prst="rect">
            <a:avLst/>
          </a:prstGeom>
        </p:spPr>
      </p:pic>
      <p:pic>
        <p:nvPicPr>
          <p:cNvPr id="5" name="Picture 4" descr="A.tiff"/>
          <p:cNvPicPr/>
          <p:nvPr/>
        </p:nvPicPr>
        <p:blipFill>
          <a:blip r:embed="rId3"/>
          <a:srcRect r="19139"/>
          <a:stretch>
            <a:fillRect/>
          </a:stretch>
        </p:blipFill>
        <p:spPr>
          <a:xfrm>
            <a:off x="7059538" y="2669993"/>
            <a:ext cx="2010237" cy="244169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rot="16200000" flipH="1">
            <a:off x="6762721" y="3389275"/>
            <a:ext cx="2102859" cy="101439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7327478" y="3393239"/>
            <a:ext cx="2102859" cy="101439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V="1">
            <a:off x="3100017" y="4700508"/>
            <a:ext cx="338130" cy="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993523" y="2562688"/>
            <a:ext cx="338130" cy="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02669" y="2282411"/>
            <a:ext cx="1030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Unit 3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244632" y="4342974"/>
            <a:ext cx="1030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Unit 3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332"/>
            <a:ext cx="8229600" cy="6604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Effects of Seafloor Topography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637" y="826815"/>
            <a:ext cx="4546874" cy="85764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Variation in salinity from 3D seafloor topography of 20 m across the northern model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50" y="2151560"/>
            <a:ext cx="3868000" cy="4218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9" y="4733659"/>
            <a:ext cx="4314378" cy="1873600"/>
          </a:xfrm>
          <a:prstGeom prst="rect">
            <a:avLst/>
          </a:prstGeom>
        </p:spPr>
      </p:pic>
      <p:pic>
        <p:nvPicPr>
          <p:cNvPr id="6" name="Picture 5" descr="A.tiff"/>
          <p:cNvPicPr/>
          <p:nvPr/>
        </p:nvPicPr>
        <p:blipFill>
          <a:blip r:embed="rId4"/>
          <a:stretch>
            <a:fillRect/>
          </a:stretch>
        </p:blipFill>
        <p:spPr>
          <a:xfrm>
            <a:off x="1132047" y="1692238"/>
            <a:ext cx="3028173" cy="297413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936731" y="822531"/>
            <a:ext cx="3978411" cy="857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dirty="0" smtClean="0"/>
              <a:t>Thermally-driven convection cells: from sea-floor relief which causes isotherms to dip </a:t>
            </a:r>
            <a:endParaRPr lang="en-US" sz="32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53029" y="2539999"/>
            <a:ext cx="10931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47" y="0"/>
            <a:ext cx="8229600" cy="74792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Conclusions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72155" y="618488"/>
            <a:ext cx="85192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Geophysical evidence of MIS 12 ice sheet offshore Massachusetts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Constrains ice sheet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 Glacially-derived overpressure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Could be contributing to submarine groundwater discharge offshore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Glacially-emplaced freshwater up to 30 km beyond Nantucket Island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Potential, non-renewable resource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20549" y="2471871"/>
            <a:ext cx="3428797" cy="4361388"/>
            <a:chOff x="574459" y="1533489"/>
            <a:chExt cx="3937817" cy="5235772"/>
          </a:xfrm>
        </p:grpSpPr>
        <p:sp>
          <p:nvSpPr>
            <p:cNvPr id="9" name="TextBox 8"/>
            <p:cNvSpPr txBox="1"/>
            <p:nvPr/>
          </p:nvSpPr>
          <p:spPr>
            <a:xfrm>
              <a:off x="574459" y="5544008"/>
              <a:ext cx="607922" cy="40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40°</a:t>
              </a:r>
              <a:endParaRPr 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4459" y="2878193"/>
              <a:ext cx="607922" cy="40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42°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4459" y="4229567"/>
              <a:ext cx="607922" cy="40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41°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459" y="1533489"/>
              <a:ext cx="607922" cy="40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43°</a:t>
              </a:r>
              <a:endParaRPr lang="en-US" sz="16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8241" y="1609953"/>
              <a:ext cx="3128214" cy="478019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04122" y="6353790"/>
              <a:ext cx="607922" cy="40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72°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93207" y="6362126"/>
              <a:ext cx="607922" cy="40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71°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03707" y="6362833"/>
              <a:ext cx="607922" cy="40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70°</a:t>
              </a:r>
              <a:endParaRPr 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04354" y="6357740"/>
              <a:ext cx="607922" cy="40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69°</a:t>
              </a:r>
              <a:endParaRPr lang="en-US" sz="1600" dirty="0"/>
            </a:p>
          </p:txBody>
        </p:sp>
      </p:grpSp>
      <p:sp>
        <p:nvSpPr>
          <p:cNvPr id="18" name="Diamond 17"/>
          <p:cNvSpPr/>
          <p:nvPr/>
        </p:nvSpPr>
        <p:spPr>
          <a:xfrm>
            <a:off x="2806324" y="4447888"/>
            <a:ext cx="110439" cy="110439"/>
          </a:xfrm>
          <a:prstGeom prst="diamond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197611" y="4504321"/>
            <a:ext cx="4534037" cy="2364137"/>
            <a:chOff x="4542688" y="4025875"/>
            <a:chExt cx="4513116" cy="2353226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5140315" y="6091476"/>
              <a:ext cx="2523621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rcRect l="6675" t="17911" r="12917" b="22550"/>
            <a:stretch>
              <a:fillRect/>
            </a:stretch>
          </p:blipFill>
          <p:spPr>
            <a:xfrm>
              <a:off x="4542688" y="4147195"/>
              <a:ext cx="3715519" cy="1841085"/>
            </a:xfrm>
            <a:prstGeom prst="rect">
              <a:avLst/>
            </a:prstGeom>
            <a:ln w="0">
              <a:solidFill>
                <a:schemeClr val="tx1"/>
              </a:solidFill>
            </a:ln>
          </p:spPr>
        </p:pic>
        <p:sp>
          <p:nvSpPr>
            <p:cNvPr id="28" name="Rectangle 27"/>
            <p:cNvSpPr/>
            <p:nvPr/>
          </p:nvSpPr>
          <p:spPr>
            <a:xfrm>
              <a:off x="4550474" y="4132607"/>
              <a:ext cx="3703267" cy="18572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73305" y="6042109"/>
              <a:ext cx="2474137" cy="336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100 km</a:t>
              </a:r>
              <a:endParaRPr lang="en-US" sz="16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3236" y="4025875"/>
              <a:ext cx="752568" cy="201141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rcRect l="62683" t="8511" b="13388"/>
          <a:stretch>
            <a:fillRect/>
          </a:stretch>
        </p:blipFill>
        <p:spPr>
          <a:xfrm>
            <a:off x="4181297" y="2438219"/>
            <a:ext cx="2746292" cy="2097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7954"/>
            <a:ext cx="9144000" cy="80565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Pleistocene Influence on the Continental Shelf</a:t>
            </a:r>
            <a:endParaRPr lang="en-US" sz="3600" dirty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0" y="1659886"/>
            <a:ext cx="44624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/>
              <a:t>shelf profile with </a:t>
            </a:r>
            <a:r>
              <a:rPr lang="en-US" u="sng" dirty="0" smtClean="0"/>
              <a:t>current sea</a:t>
            </a:r>
            <a:r>
              <a:rPr lang="en-US" u="sng" dirty="0"/>
              <a:t>-level conditions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37100" y="1659885"/>
            <a:ext cx="44069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u="sng" dirty="0" smtClean="0">
                <a:latin typeface="+mn-lt"/>
                <a:ea typeface="+mn-ea"/>
              </a:rPr>
              <a:t>infiltration </a:t>
            </a:r>
            <a:r>
              <a:rPr lang="en-US" u="sng" dirty="0">
                <a:latin typeface="+mn-lt"/>
                <a:ea typeface="+mn-ea"/>
              </a:rPr>
              <a:t>during sea-level </a:t>
            </a:r>
            <a:r>
              <a:rPr lang="en-US" u="sng" dirty="0" err="1" smtClean="0">
                <a:latin typeface="+mn-lt"/>
                <a:ea typeface="+mn-ea"/>
              </a:rPr>
              <a:t>lowstand</a:t>
            </a:r>
            <a:endParaRPr lang="en-US" u="sng" dirty="0">
              <a:latin typeface="+mn-lt"/>
              <a:ea typeface="+mn-ea"/>
            </a:endParaRPr>
          </a:p>
        </p:txBody>
      </p: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74181" y="2287638"/>
            <a:ext cx="9053325" cy="1828800"/>
            <a:chOff x="94" y="1354"/>
            <a:chExt cx="5614" cy="1082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>
            <a:blip r:embed="rId2"/>
            <a:srcRect l="1624"/>
            <a:stretch>
              <a:fillRect/>
            </a:stretch>
          </p:blipFill>
          <p:spPr bwMode="auto">
            <a:xfrm>
              <a:off x="94" y="1354"/>
              <a:ext cx="2765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32" y="1367"/>
              <a:ext cx="2776" cy="1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Arrow Connector 8"/>
            <p:cNvCxnSpPr>
              <a:cxnSpLocks noChangeShapeType="1"/>
            </p:cNvCxnSpPr>
            <p:nvPr/>
          </p:nvCxnSpPr>
          <p:spPr bwMode="auto">
            <a:xfrm rot="5400000">
              <a:off x="1889" y="1608"/>
              <a:ext cx="181" cy="14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0" name="Straight Arrow Connector 9"/>
            <p:cNvCxnSpPr>
              <a:cxnSpLocks noChangeShapeType="1"/>
            </p:cNvCxnSpPr>
            <p:nvPr/>
          </p:nvCxnSpPr>
          <p:spPr bwMode="auto">
            <a:xfrm>
              <a:off x="2670" y="1590"/>
              <a:ext cx="457" cy="42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791200" y="65532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modified from (</a:t>
            </a:r>
            <a:r>
              <a:rPr lang="en-US" sz="1400" dirty="0" err="1"/>
              <a:t>Marksamer</a:t>
            </a:r>
            <a:r>
              <a:rPr lang="en-US" sz="1400" dirty="0"/>
              <a:t> et al., 2007)</a:t>
            </a:r>
          </a:p>
        </p:txBody>
      </p: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5423000" y="4823364"/>
            <a:ext cx="3124200" cy="1447800"/>
            <a:chOff x="1152" y="3072"/>
            <a:chExt cx="1968" cy="912"/>
          </a:xfrm>
        </p:grpSpPr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1200" y="3120"/>
              <a:ext cx="24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17"/>
            <p:cNvSpPr>
              <a:spLocks noChangeArrowheads="1"/>
            </p:cNvSpPr>
            <p:nvPr/>
          </p:nvSpPr>
          <p:spPr bwMode="auto">
            <a:xfrm>
              <a:off x="1200" y="3120"/>
              <a:ext cx="240" cy="240"/>
            </a:xfrm>
            <a:prstGeom prst="rtTriangl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1200" y="3408"/>
              <a:ext cx="240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1200" y="3696"/>
              <a:ext cx="240" cy="24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1488" y="3120"/>
              <a:ext cx="7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freshwater</a:t>
              </a: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1488" y="3408"/>
              <a:ext cx="6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saltwater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1488" y="3696"/>
              <a:ext cx="15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confining unit / bedrock</a:t>
              </a: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1152" y="3072"/>
              <a:ext cx="1968" cy="91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88" y="4823364"/>
            <a:ext cx="443032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0" y="4426428"/>
            <a:ext cx="44069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u="sng" dirty="0" smtClean="0">
                <a:latin typeface="+mn-lt"/>
                <a:ea typeface="+mn-ea"/>
              </a:rPr>
              <a:t>infiltration </a:t>
            </a:r>
            <a:r>
              <a:rPr lang="en-US" u="sng" dirty="0">
                <a:latin typeface="+mn-lt"/>
                <a:ea typeface="+mn-ea"/>
              </a:rPr>
              <a:t>during sea-level </a:t>
            </a:r>
            <a:r>
              <a:rPr lang="en-US" u="sng" dirty="0" err="1">
                <a:latin typeface="+mn-lt"/>
                <a:ea typeface="+mn-ea"/>
              </a:rPr>
              <a:t>lowstand</a:t>
            </a:r>
            <a:endParaRPr lang="en-US" u="sng" dirty="0">
              <a:latin typeface="+mn-lt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1403" y="865389"/>
            <a:ext cx="8339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 Shelf experienced ice sheet loading and sea-level change throughout the Pleistocene which can emplace freshwater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70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Geophysical Survey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77" y="692705"/>
            <a:ext cx="8130623" cy="799912"/>
          </a:xfrm>
        </p:spPr>
        <p:txBody>
          <a:bodyPr>
            <a:noAutofit/>
          </a:bodyPr>
          <a:lstStyle/>
          <a:p>
            <a:r>
              <a:rPr lang="en-US" sz="2000" dirty="0" smtClean="0"/>
              <a:t>High-resolution, multi-channel seismic survey offshore Massachusetts to understand glacial history and freshwater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73" y="1659112"/>
            <a:ext cx="4752279" cy="46072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19395" y="3993446"/>
            <a:ext cx="1088621" cy="167404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10800000">
            <a:off x="3719453" y="3185290"/>
            <a:ext cx="1624688" cy="82465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3702959" y="5659239"/>
            <a:ext cx="1608190" cy="29687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 flipV="1">
            <a:off x="3727703" y="5667487"/>
            <a:ext cx="2672066" cy="560762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3711208" y="1643193"/>
            <a:ext cx="2680314" cy="2333761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35" y="1588241"/>
            <a:ext cx="3346560" cy="478535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rot="16200000" flipV="1">
            <a:off x="804196" y="3296577"/>
            <a:ext cx="2696608" cy="10556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825" y="6264453"/>
            <a:ext cx="2119109" cy="5935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550223"/>
            <a:ext cx="271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modified from (Siegel et al., 2012)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727" y="0"/>
            <a:ext cx="8763000" cy="6096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Importance of Geophysical Data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659" y="3068774"/>
            <a:ext cx="4397942" cy="343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/>
          <p:nvPr/>
        </p:nvGrpSpPr>
        <p:grpSpPr>
          <a:xfrm>
            <a:off x="5326855" y="984972"/>
            <a:ext cx="3767663" cy="5571068"/>
            <a:chOff x="5428660" y="1016187"/>
            <a:chExt cx="3190402" cy="520681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660" y="1016187"/>
              <a:ext cx="3181941" cy="520681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424333" y="1921933"/>
              <a:ext cx="194728" cy="922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424334" y="4512733"/>
              <a:ext cx="194728" cy="922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27133" y="644967"/>
            <a:ext cx="3378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FF0000"/>
                </a:solidFill>
              </a:rPr>
              <a:t>Glacial Model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867" y="2695567"/>
            <a:ext cx="4224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err="1" smtClean="0">
                <a:solidFill>
                  <a:srgbClr val="FF0000"/>
                </a:solidFill>
              </a:rPr>
              <a:t>Hydrogeologic</a:t>
            </a:r>
            <a:r>
              <a:rPr lang="en-US" sz="2000" b="1" u="sng" dirty="0" smtClean="0">
                <a:solidFill>
                  <a:srgbClr val="FF0000"/>
                </a:solidFill>
              </a:rPr>
              <a:t> Model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736981"/>
            <a:ext cx="5320598" cy="183606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000" dirty="0" smtClean="0"/>
              <a:t>Geophysical evidence of ice sheets constrain: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err="1" smtClean="0"/>
              <a:t>Hydrogeologic</a:t>
            </a:r>
            <a:r>
              <a:rPr lang="en-US" sz="2000" dirty="0" smtClean="0"/>
              <a:t> models that predict the emplacement of sub-surface freshwater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/>
              <a:t>Glacial models that predict the formation of Pleistocene ice sheets </a:t>
            </a:r>
          </a:p>
          <a:p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288628" y="6438867"/>
            <a:ext cx="1735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(Marshal et al., 2002)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51659" y="6442323"/>
            <a:ext cx="1613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(Cohen et al., 2010)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1259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Geophysical Evidence of a Late Pleistocene </a:t>
            </a:r>
            <a:r>
              <a:rPr lang="en-US" b="1" dirty="0" err="1" smtClean="0"/>
              <a:t>Glaciation</a:t>
            </a:r>
            <a:r>
              <a:rPr lang="en-US" b="1" dirty="0" smtClean="0"/>
              <a:t> and </a:t>
            </a:r>
            <a:r>
              <a:rPr lang="en-US" b="1" dirty="0" err="1" smtClean="0"/>
              <a:t>Paleo</a:t>
            </a:r>
            <a:r>
              <a:rPr lang="en-US" b="1" dirty="0" smtClean="0"/>
              <a:t>-Ice Stream on the Atlantic Continental Shelf Offshore Massachusetts, USA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88" y="3937006"/>
            <a:ext cx="5285099" cy="2016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7" y="152400"/>
            <a:ext cx="8229600" cy="8794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Processed Seismic Data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5810249" y="1486716"/>
            <a:ext cx="33337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mbria"/>
                <a:ea typeface="Cambria"/>
                <a:cs typeface="Times New Roman"/>
              </a:rPr>
              <a:t>outside trace muting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Cambria"/>
                <a:ea typeface="Cambria"/>
                <a:cs typeface="Times New Roman"/>
              </a:rPr>
              <a:t>bandpass</a:t>
            </a:r>
            <a:r>
              <a:rPr lang="en-US" sz="1600" dirty="0" smtClean="0">
                <a:latin typeface="Cambria"/>
                <a:ea typeface="Cambria"/>
                <a:cs typeface="Times New Roman"/>
              </a:rPr>
              <a:t> filtering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mbria"/>
                <a:ea typeface="Cambria"/>
                <a:cs typeface="Times New Roman"/>
              </a:rPr>
              <a:t>true amplitude recovery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mbria"/>
                <a:ea typeface="Cambria"/>
                <a:cs typeface="Times New Roman"/>
              </a:rPr>
              <a:t>velocity filtering (</a:t>
            </a:r>
            <a:r>
              <a:rPr lang="en-US" sz="1600" dirty="0" err="1" smtClean="0">
                <a:latin typeface="Cambria"/>
                <a:ea typeface="Cambria"/>
                <a:cs typeface="Times New Roman"/>
              </a:rPr>
              <a:t>f-k</a:t>
            </a:r>
            <a:r>
              <a:rPr lang="en-US" sz="1600" dirty="0" smtClean="0">
                <a:latin typeface="Cambria"/>
                <a:ea typeface="Cambria"/>
                <a:cs typeface="Times New Roman"/>
              </a:rPr>
              <a:t> and radon)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Cambria"/>
                <a:ea typeface="Cambria"/>
                <a:cs typeface="Times New Roman"/>
              </a:rPr>
              <a:t>deconvolution</a:t>
            </a:r>
            <a:r>
              <a:rPr lang="en-US" sz="1600" dirty="0" smtClean="0">
                <a:latin typeface="Cambria"/>
                <a:ea typeface="Cambria"/>
                <a:cs typeface="Times New Roman"/>
              </a:rPr>
              <a:t> in tau-</a:t>
            </a:r>
            <a:r>
              <a:rPr lang="en-US" sz="1600" dirty="0" err="1" smtClean="0">
                <a:latin typeface="Cambria"/>
                <a:ea typeface="Cambria"/>
                <a:cs typeface="Times New Roman"/>
              </a:rPr>
              <a:t>p</a:t>
            </a:r>
            <a:r>
              <a:rPr lang="en-US" sz="1600" dirty="0" smtClean="0">
                <a:latin typeface="Cambria"/>
                <a:ea typeface="Cambria"/>
                <a:cs typeface="Times New Roman"/>
              </a:rPr>
              <a:t>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mbria"/>
                <a:ea typeface="Cambria"/>
                <a:cs typeface="Times New Roman"/>
              </a:rPr>
              <a:t>normal </a:t>
            </a:r>
            <a:r>
              <a:rPr lang="en-US" sz="1600" dirty="0" err="1" smtClean="0">
                <a:latin typeface="Cambria"/>
                <a:ea typeface="Cambria"/>
                <a:cs typeface="Times New Roman"/>
              </a:rPr>
              <a:t>moveout</a:t>
            </a:r>
            <a:r>
              <a:rPr lang="en-US" sz="1600" dirty="0" smtClean="0">
                <a:latin typeface="Cambria"/>
                <a:ea typeface="Cambria"/>
                <a:cs typeface="Times New Roman"/>
              </a:rPr>
              <a:t> correction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mbria"/>
                <a:ea typeface="Cambria"/>
                <a:cs typeface="Times New Roman"/>
              </a:rPr>
              <a:t>post-stack </a:t>
            </a:r>
            <a:r>
              <a:rPr lang="en-US" sz="1600" dirty="0" err="1" smtClean="0">
                <a:latin typeface="Cambria"/>
                <a:ea typeface="Cambria"/>
                <a:cs typeface="Times New Roman"/>
              </a:rPr>
              <a:t>deconvolution</a:t>
            </a:r>
            <a:r>
              <a:rPr lang="en-US" sz="1600" dirty="0" smtClean="0">
                <a:latin typeface="Cambria"/>
                <a:ea typeface="Cambria"/>
                <a:cs typeface="Times New Roman"/>
              </a:rPr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mbria"/>
                <a:ea typeface="Cambria"/>
                <a:cs typeface="Times New Roman"/>
              </a:rPr>
              <a:t>Kirchhoff PS depth migration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Cambria"/>
                <a:ea typeface="Cambria"/>
                <a:cs typeface="Times New Roman"/>
              </a:rPr>
              <a:t>deconvolution</a:t>
            </a:r>
            <a:r>
              <a:rPr lang="en-US" sz="1600" dirty="0" smtClean="0">
                <a:latin typeface="Cambria"/>
                <a:ea typeface="Cambria"/>
                <a:cs typeface="Times New Roman"/>
              </a:rPr>
              <a:t> in the </a:t>
            </a:r>
            <a:r>
              <a:rPr lang="en-US" sz="1600" dirty="0" err="1" smtClean="0">
                <a:latin typeface="Cambria"/>
                <a:ea typeface="Cambria"/>
                <a:cs typeface="Times New Roman"/>
              </a:rPr>
              <a:t>f-x</a:t>
            </a:r>
            <a:r>
              <a:rPr lang="en-US" sz="1600" dirty="0" smtClean="0">
                <a:latin typeface="Cambria"/>
                <a:ea typeface="Cambria"/>
                <a:cs typeface="Times New Roman"/>
              </a:rPr>
              <a:t> domain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88" y="1425086"/>
            <a:ext cx="5280867" cy="2071433"/>
          </a:xfrm>
          <a:prstGeom prst="rect">
            <a:avLst/>
          </a:prstGeom>
        </p:spPr>
      </p:pic>
      <p:grpSp>
        <p:nvGrpSpPr>
          <p:cNvPr id="3" name="Group 8"/>
          <p:cNvGrpSpPr/>
          <p:nvPr/>
        </p:nvGrpSpPr>
        <p:grpSpPr>
          <a:xfrm>
            <a:off x="2598737" y="6165850"/>
            <a:ext cx="1096963" cy="369332"/>
            <a:chOff x="2325687" y="6254750"/>
            <a:chExt cx="1096963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325687" y="6303962"/>
              <a:ext cx="1096963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74900" y="6254750"/>
              <a:ext cx="984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25 km</a:t>
              </a:r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4988" y="1225550"/>
            <a:ext cx="5280867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4988" y="1479549"/>
            <a:ext cx="5280867" cy="201696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4988" y="3940274"/>
            <a:ext cx="5280867" cy="201696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6050" y="1303923"/>
            <a:ext cx="37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0-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43838" y="3775174"/>
            <a:ext cx="37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0-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-152400" y="5761334"/>
            <a:ext cx="664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800-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-139700" y="3310880"/>
            <a:ext cx="664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800-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748176" y="2318757"/>
            <a:ext cx="201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time (ms)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760877" y="4776215"/>
            <a:ext cx="201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depth (m)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454987" y="1112201"/>
            <a:ext cx="528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Unprocessed Near Channel Gather</a:t>
            </a:r>
            <a:endParaRPr lang="en-US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429587" y="3567674"/>
            <a:ext cx="528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Processed Stacked Section</a:t>
            </a:r>
            <a:endParaRPr lang="en-US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5823837" y="4822388"/>
            <a:ext cx="323868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vertical resolution: 4-9m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7279508" y="4224777"/>
            <a:ext cx="340320" cy="47310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1834</Words>
  <Application>Microsoft Office PowerPoint</Application>
  <PresentationFormat>On-screen Show (4:3)</PresentationFormat>
  <Paragraphs>418</Paragraphs>
  <Slides>44</Slides>
  <Notes>1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Office Theme</vt:lpstr>
      <vt:lpstr>Macintosh HD:Users:jakesiegel:Desktop:Waveform_Inversion:JGR_Submit:Siegel_et_al_JGR.docx!OLE_LINK3</vt:lpstr>
      <vt:lpstr>Macintosh HD:Users:jakesiegel:Desktop:Waveform_Inversion:JGR_Submit:Siegel_et_al_JGR.docx!OLE_LINK4</vt:lpstr>
      <vt:lpstr>!OLE_LINK2</vt:lpstr>
      <vt:lpstr>!OLE_LINK3</vt:lpstr>
      <vt:lpstr>Equation</vt:lpstr>
      <vt:lpstr>Evolution of Glacially Derived Freshwater and Overpressure in the Massachusetts Shelf: An Integration of Geophysical and Numerical Methods</vt:lpstr>
      <vt:lpstr>Outline</vt:lpstr>
      <vt:lpstr>Continental Shelf Well Data</vt:lpstr>
      <vt:lpstr>Ghyben-Herzberg Principle</vt:lpstr>
      <vt:lpstr>Pleistocene Influence on the Continental Shelf</vt:lpstr>
      <vt:lpstr>Geophysical Survey</vt:lpstr>
      <vt:lpstr>Importance of Geophysical Data</vt:lpstr>
      <vt:lpstr>Geophysical Evidence of a Late Pleistocene Glaciation and Paleo-Ice Stream on the Atlantic Continental Shelf Offshore Massachusetts, USA</vt:lpstr>
      <vt:lpstr>Processed Seismic Data</vt:lpstr>
      <vt:lpstr>Age From Adjacent Seismic and Well Data</vt:lpstr>
      <vt:lpstr>Lithology</vt:lpstr>
      <vt:lpstr>Glacial Features: Ice Stream</vt:lpstr>
      <vt:lpstr>Glacial Features: Paleo-Ice Stream</vt:lpstr>
      <vt:lpstr>Glacigenic Sediment Layer: Glacifluvial Backfill</vt:lpstr>
      <vt:lpstr>Origin of Channel Features</vt:lpstr>
      <vt:lpstr>Late Pleistocene Glaciation</vt:lpstr>
      <vt:lpstr>Regional Data of Pleistocene Glaciation</vt:lpstr>
      <vt:lpstr>Regional Distribution of MIS 12 Ice Sheet</vt:lpstr>
      <vt:lpstr>Glacially Generated Overpressure Offshore Massachusetts, USA: Integration of Full Waveform Inversion and Overpressure Modeling</vt:lpstr>
      <vt:lpstr>Study Region</vt:lpstr>
      <vt:lpstr>Bright Spots</vt:lpstr>
      <vt:lpstr>Bright Spots</vt:lpstr>
      <vt:lpstr>Full Waveform Inversion</vt:lpstr>
      <vt:lpstr>Sensitivity Test</vt:lpstr>
      <vt:lpstr>Waveform Inversion Velocity</vt:lpstr>
      <vt:lpstr>Velocity Predicted Pore Pressure</vt:lpstr>
      <vt:lpstr>1D Fluid Flow Modeling</vt:lpstr>
      <vt:lpstr>Model Predicted Pore Pressure</vt:lpstr>
      <vt:lpstr>Conceptual Models</vt:lpstr>
      <vt:lpstr>Influence of Late Pleistocene Glaciations on the Hydrogeology of the Continental Shelf Offshore Massachusetts, USA </vt:lpstr>
      <vt:lpstr>Previous Models</vt:lpstr>
      <vt:lpstr>3D Hydrogeologic Model (PGEOFE) </vt:lpstr>
      <vt:lpstr>Model Set-Up</vt:lpstr>
      <vt:lpstr>Groundwater Flow</vt:lpstr>
      <vt:lpstr>Solute and Heat Transport</vt:lpstr>
      <vt:lpstr>Sea-Level Boundary Condition</vt:lpstr>
      <vt:lpstr>Ice Sheet Boundary Condition</vt:lpstr>
      <vt:lpstr>Results: Sea-Level Change</vt:lpstr>
      <vt:lpstr>Results: Pleistocene Ice Sheets</vt:lpstr>
      <vt:lpstr>More Freshwater Than Previous Models</vt:lpstr>
      <vt:lpstr>Results: Sensitivity Tests</vt:lpstr>
      <vt:lpstr>Stratigraphy and the MIS 12 Ice sheet</vt:lpstr>
      <vt:lpstr>Effects of Seafloor Topography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Siegel</dc:creator>
  <cp:lastModifiedBy>Jacob Siegel</cp:lastModifiedBy>
  <cp:revision>151</cp:revision>
  <cp:lastPrinted>2013-08-22T21:49:13Z</cp:lastPrinted>
  <dcterms:created xsi:type="dcterms:W3CDTF">2013-08-22T21:31:12Z</dcterms:created>
  <dcterms:modified xsi:type="dcterms:W3CDTF">2013-08-24T19:43:59Z</dcterms:modified>
</cp:coreProperties>
</file>